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59" r:id="rId2"/>
  </p:sldMasterIdLst>
  <p:notesMasterIdLst>
    <p:notesMasterId r:id="rId23"/>
  </p:notesMasterIdLst>
  <p:sldIdLst>
    <p:sldId id="256" r:id="rId3"/>
    <p:sldId id="271" r:id="rId4"/>
    <p:sldId id="257" r:id="rId5"/>
    <p:sldId id="272" r:id="rId6"/>
    <p:sldId id="264" r:id="rId7"/>
    <p:sldId id="273" r:id="rId8"/>
    <p:sldId id="260" r:id="rId9"/>
    <p:sldId id="274" r:id="rId10"/>
    <p:sldId id="267" r:id="rId11"/>
    <p:sldId id="275" r:id="rId12"/>
    <p:sldId id="265" r:id="rId13"/>
    <p:sldId id="276" r:id="rId14"/>
    <p:sldId id="266" r:id="rId15"/>
    <p:sldId id="277" r:id="rId16"/>
    <p:sldId id="268" r:id="rId17"/>
    <p:sldId id="279" r:id="rId18"/>
    <p:sldId id="269" r:id="rId19"/>
    <p:sldId id="278" r:id="rId20"/>
    <p:sldId id="280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A9445-5E14-192E-97CE-5ABA17453810}" v="60" dt="2022-03-11T21:00:17.755"/>
    <p1510:client id="{12287E9C-1EF3-FD8F-1A1B-D5DC0017297E}" v="224" dt="2022-04-06T14:38:16.183"/>
    <p1510:client id="{1D579A26-200A-17B4-89CB-B932159DB60D}" v="9" dt="2022-03-11T21:03:00.610"/>
    <p1510:client id="{43C22DC5-1644-9B0E-BDBE-62B9A4243C81}" v="26" dt="2022-03-24T13:43:23.030"/>
    <p1510:client id="{5012DA5E-625A-CBEE-1AB9-20DA327BF8A8}" v="6" dt="2022-03-16T00:05:08.275"/>
    <p1510:client id="{782A2C3E-F5B3-FC75-BC7E-FE624C36CC87}" v="135" dt="2022-03-09T23:55:46.668"/>
    <p1510:client id="{83B57F87-AC33-D1AA-5C25-6CB42AADD19B}" v="13" dt="2022-03-10T14:24:31.204"/>
    <p1510:client id="{855B7569-5EA5-5E8D-2B66-5E561AFFD8A0}" v="1388" dt="2022-03-15T13:50:39.127"/>
    <p1510:client id="{B9B7D193-06DC-0538-54D6-11D9322E6DDA}" v="665" dt="2022-03-15T22:31:15.510"/>
    <p1510:client id="{C8CB1769-5E7B-686D-F90D-D004A21DFF9A}" v="1" dt="2022-03-16T18:42:22.835"/>
    <p1510:client id="{D0CD63FE-3E8A-4A62-8CAA-70A6F5A75172}" v="898" dt="2022-03-09T23:28:55.946"/>
    <p1510:client id="{EA8327D1-F820-4360-AFA3-A019FA0C68D0}" v="35" dt="2022-04-06T17:08:31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doe.org/academics/eng-language-learners/consent-decree.stml" TargetMode="External"/><Relationship Id="rId1" Type="http://schemas.openxmlformats.org/officeDocument/2006/relationships/hyperlink" Target="https://www.flvs.net/about/programs/english-for-speakers-of-other-languages-esol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doe.org/academics/eng-language-learners/consent-decree.stml" TargetMode="External"/><Relationship Id="rId1" Type="http://schemas.openxmlformats.org/officeDocument/2006/relationships/hyperlink" Target="https://www.flvs.net/about/programs/english-for-speakers-of-other-languages-esol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doe.org/academics/eng-language-learners/consent-decree.stml" TargetMode="External"/><Relationship Id="rId1" Type="http://schemas.openxmlformats.org/officeDocument/2006/relationships/hyperlink" Target="https://www.flvs.net/about/programs/english-for-speakers-of-other-languages-esol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doe.org/academics/eng-language-learners/consent-decree.stml" TargetMode="External"/><Relationship Id="rId1" Type="http://schemas.openxmlformats.org/officeDocument/2006/relationships/hyperlink" Target="https://www.flvs.net/about/programs/english-for-speakers-of-other-languages-eso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2491D-B853-4502-8456-153A9754086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19583B-1547-4D1F-A0AC-8F1A89689095}">
      <dgm:prSet/>
      <dgm:spPr/>
      <dgm:t>
        <a:bodyPr/>
        <a:lstStyle/>
        <a:p>
          <a:pPr rtl="0"/>
          <a:r>
            <a:rPr lang="en-US" u="sng">
              <a:hlinkClick xmlns:r="http://schemas.openxmlformats.org/officeDocument/2006/relationships" r:id="rId1"/>
            </a:rPr>
            <a:t>FLVS ESOL Web Page</a:t>
          </a:r>
          <a:endParaRPr lang="en-US"/>
        </a:p>
      </dgm:t>
    </dgm:pt>
    <dgm:pt modelId="{91C111AA-831D-4F55-9F2E-DE523EFB9388}" type="parTrans" cxnId="{6541FB10-938A-4699-A5F7-447A0A6FD365}">
      <dgm:prSet/>
      <dgm:spPr/>
      <dgm:t>
        <a:bodyPr/>
        <a:lstStyle/>
        <a:p>
          <a:endParaRPr lang="en-US"/>
        </a:p>
      </dgm:t>
    </dgm:pt>
    <dgm:pt modelId="{B0ECB052-F950-402C-9B5C-9897B8413377}" type="sibTrans" cxnId="{6541FB10-938A-4699-A5F7-447A0A6FD365}">
      <dgm:prSet/>
      <dgm:spPr/>
      <dgm:t>
        <a:bodyPr/>
        <a:lstStyle/>
        <a:p>
          <a:endParaRPr lang="en-US"/>
        </a:p>
      </dgm:t>
    </dgm:pt>
    <dgm:pt modelId="{77AF54A3-4C1E-45DD-B491-EF677F859D42}">
      <dgm:prSet/>
      <dgm:spPr/>
      <dgm:t>
        <a:bodyPr/>
        <a:lstStyle/>
        <a:p>
          <a:r>
            <a:rPr lang="en-US" u="sng">
              <a:hlinkClick xmlns:r="http://schemas.openxmlformats.org/officeDocument/2006/relationships" r:id="rId2"/>
            </a:rPr>
            <a:t>Florida Consent Decree</a:t>
          </a:r>
          <a:endParaRPr lang="en-US"/>
        </a:p>
      </dgm:t>
    </dgm:pt>
    <dgm:pt modelId="{B8EA61D6-8B10-47F3-82CD-D82914629120}" type="parTrans" cxnId="{11A7BA3F-FCE6-4692-BED3-CC3D147D6516}">
      <dgm:prSet/>
      <dgm:spPr/>
      <dgm:t>
        <a:bodyPr/>
        <a:lstStyle/>
        <a:p>
          <a:endParaRPr lang="en-US"/>
        </a:p>
      </dgm:t>
    </dgm:pt>
    <dgm:pt modelId="{9B92610A-8E9D-444E-9037-45C5D405640B}" type="sibTrans" cxnId="{11A7BA3F-FCE6-4692-BED3-CC3D147D6516}">
      <dgm:prSet/>
      <dgm:spPr/>
      <dgm:t>
        <a:bodyPr/>
        <a:lstStyle/>
        <a:p>
          <a:endParaRPr lang="en-US"/>
        </a:p>
      </dgm:t>
    </dgm:pt>
    <dgm:pt modelId="{ACA436D0-B90D-4BBC-ABEB-22E0612B2F52}">
      <dgm:prSet/>
      <dgm:spPr/>
      <dgm:t>
        <a:bodyPr/>
        <a:lstStyle/>
        <a:p>
          <a:endParaRPr lang="en-US" dirty="0"/>
        </a:p>
      </dgm:t>
    </dgm:pt>
    <dgm:pt modelId="{6EFFE638-9BC0-4407-884A-3036ECF518E1}" type="parTrans" cxnId="{9A877B86-301C-4ECC-9B79-6792DE5BEB2A}">
      <dgm:prSet/>
      <dgm:spPr/>
      <dgm:t>
        <a:bodyPr/>
        <a:lstStyle/>
        <a:p>
          <a:endParaRPr lang="en-US"/>
        </a:p>
      </dgm:t>
    </dgm:pt>
    <dgm:pt modelId="{BED3CA4E-7C6F-4F15-9433-DEAEA70B7DFC}" type="sibTrans" cxnId="{9A877B86-301C-4ECC-9B79-6792DE5BEB2A}">
      <dgm:prSet/>
      <dgm:spPr/>
      <dgm:t>
        <a:bodyPr/>
        <a:lstStyle/>
        <a:p>
          <a:endParaRPr lang="en-US"/>
        </a:p>
      </dgm:t>
    </dgm:pt>
    <dgm:pt modelId="{9BCBD339-A607-470D-B173-A6D30CF72C51}" type="pres">
      <dgm:prSet presAssocID="{5E82491D-B853-4502-8456-153A9754086D}" presName="vert0" presStyleCnt="0">
        <dgm:presLayoutVars>
          <dgm:dir/>
          <dgm:animOne val="branch"/>
          <dgm:animLvl val="lvl"/>
        </dgm:presLayoutVars>
      </dgm:prSet>
      <dgm:spPr/>
    </dgm:pt>
    <dgm:pt modelId="{98B2B528-5B00-4E01-95D2-012C7BEF4404}" type="pres">
      <dgm:prSet presAssocID="{BD19583B-1547-4D1F-A0AC-8F1A89689095}" presName="thickLine" presStyleLbl="alignNode1" presStyleIdx="0" presStyleCnt="3"/>
      <dgm:spPr/>
    </dgm:pt>
    <dgm:pt modelId="{9EB3E507-04B0-4734-A755-CA6D5D9E843A}" type="pres">
      <dgm:prSet presAssocID="{BD19583B-1547-4D1F-A0AC-8F1A89689095}" presName="horz1" presStyleCnt="0"/>
      <dgm:spPr/>
    </dgm:pt>
    <dgm:pt modelId="{C3E2418C-4EAB-441E-93C5-A1C410536CDB}" type="pres">
      <dgm:prSet presAssocID="{BD19583B-1547-4D1F-A0AC-8F1A89689095}" presName="tx1" presStyleLbl="revTx" presStyleIdx="0" presStyleCnt="3"/>
      <dgm:spPr/>
    </dgm:pt>
    <dgm:pt modelId="{90EC0FA6-938D-4359-8D97-679E147358B8}" type="pres">
      <dgm:prSet presAssocID="{BD19583B-1547-4D1F-A0AC-8F1A89689095}" presName="vert1" presStyleCnt="0"/>
      <dgm:spPr/>
    </dgm:pt>
    <dgm:pt modelId="{E0CABC1F-56D1-4404-B454-A091AEC57B62}" type="pres">
      <dgm:prSet presAssocID="{77AF54A3-4C1E-45DD-B491-EF677F859D42}" presName="thickLine" presStyleLbl="alignNode1" presStyleIdx="1" presStyleCnt="3"/>
      <dgm:spPr/>
    </dgm:pt>
    <dgm:pt modelId="{118D34F5-21A9-4F3F-985A-E165C56D83EC}" type="pres">
      <dgm:prSet presAssocID="{77AF54A3-4C1E-45DD-B491-EF677F859D42}" presName="horz1" presStyleCnt="0"/>
      <dgm:spPr/>
    </dgm:pt>
    <dgm:pt modelId="{C8535794-0424-486B-A8B7-38D835FC1B03}" type="pres">
      <dgm:prSet presAssocID="{77AF54A3-4C1E-45DD-B491-EF677F859D42}" presName="tx1" presStyleLbl="revTx" presStyleIdx="1" presStyleCnt="3"/>
      <dgm:spPr/>
    </dgm:pt>
    <dgm:pt modelId="{E3A458FD-54E0-4115-B172-3512524520DE}" type="pres">
      <dgm:prSet presAssocID="{77AF54A3-4C1E-45DD-B491-EF677F859D42}" presName="vert1" presStyleCnt="0"/>
      <dgm:spPr/>
    </dgm:pt>
    <dgm:pt modelId="{76651D78-1705-401A-8A17-724B6ACBA4FA}" type="pres">
      <dgm:prSet presAssocID="{ACA436D0-B90D-4BBC-ABEB-22E0612B2F52}" presName="thickLine" presStyleLbl="alignNode1" presStyleIdx="2" presStyleCnt="3"/>
      <dgm:spPr/>
    </dgm:pt>
    <dgm:pt modelId="{8D692C83-B5FB-42B3-A535-22345A4ECD5D}" type="pres">
      <dgm:prSet presAssocID="{ACA436D0-B90D-4BBC-ABEB-22E0612B2F52}" presName="horz1" presStyleCnt="0"/>
      <dgm:spPr/>
    </dgm:pt>
    <dgm:pt modelId="{789B3BE8-D7E9-42A3-ADBB-A993B38D9A9D}" type="pres">
      <dgm:prSet presAssocID="{ACA436D0-B90D-4BBC-ABEB-22E0612B2F52}" presName="tx1" presStyleLbl="revTx" presStyleIdx="2" presStyleCnt="3"/>
      <dgm:spPr/>
    </dgm:pt>
    <dgm:pt modelId="{B1B41E58-84E3-40F9-ACB1-CB30D394A290}" type="pres">
      <dgm:prSet presAssocID="{ACA436D0-B90D-4BBC-ABEB-22E0612B2F52}" presName="vert1" presStyleCnt="0"/>
      <dgm:spPr/>
    </dgm:pt>
  </dgm:ptLst>
  <dgm:cxnLst>
    <dgm:cxn modelId="{90003C0C-2530-4161-BE2C-EABBB9E3A6AC}" type="presOf" srcId="{BD19583B-1547-4D1F-A0AC-8F1A89689095}" destId="{C3E2418C-4EAB-441E-93C5-A1C410536CDB}" srcOrd="0" destOrd="0" presId="urn:microsoft.com/office/officeart/2008/layout/LinedList"/>
    <dgm:cxn modelId="{6541FB10-938A-4699-A5F7-447A0A6FD365}" srcId="{5E82491D-B853-4502-8456-153A9754086D}" destId="{BD19583B-1547-4D1F-A0AC-8F1A89689095}" srcOrd="0" destOrd="0" parTransId="{91C111AA-831D-4F55-9F2E-DE523EFB9388}" sibTransId="{B0ECB052-F950-402C-9B5C-9897B8413377}"/>
    <dgm:cxn modelId="{192E5A3C-4857-4CA5-9EE1-339EDC6BDB61}" type="presOf" srcId="{77AF54A3-4C1E-45DD-B491-EF677F859D42}" destId="{C8535794-0424-486B-A8B7-38D835FC1B03}" srcOrd="0" destOrd="0" presId="urn:microsoft.com/office/officeart/2008/layout/LinedList"/>
    <dgm:cxn modelId="{11A7BA3F-FCE6-4692-BED3-CC3D147D6516}" srcId="{5E82491D-B853-4502-8456-153A9754086D}" destId="{77AF54A3-4C1E-45DD-B491-EF677F859D42}" srcOrd="1" destOrd="0" parTransId="{B8EA61D6-8B10-47F3-82CD-D82914629120}" sibTransId="{9B92610A-8E9D-444E-9037-45C5D405640B}"/>
    <dgm:cxn modelId="{9A877B86-301C-4ECC-9B79-6792DE5BEB2A}" srcId="{5E82491D-B853-4502-8456-153A9754086D}" destId="{ACA436D0-B90D-4BBC-ABEB-22E0612B2F52}" srcOrd="2" destOrd="0" parTransId="{6EFFE638-9BC0-4407-884A-3036ECF518E1}" sibTransId="{BED3CA4E-7C6F-4F15-9433-DEAEA70B7DFC}"/>
    <dgm:cxn modelId="{B3DE15B8-ECF9-4B7E-BC02-776FA9A6A1FF}" type="presOf" srcId="{ACA436D0-B90D-4BBC-ABEB-22E0612B2F52}" destId="{789B3BE8-D7E9-42A3-ADBB-A993B38D9A9D}" srcOrd="0" destOrd="0" presId="urn:microsoft.com/office/officeart/2008/layout/LinedList"/>
    <dgm:cxn modelId="{E4FC40E1-CCD6-4EBA-825C-6ABD84500C6D}" type="presOf" srcId="{5E82491D-B853-4502-8456-153A9754086D}" destId="{9BCBD339-A607-470D-B173-A6D30CF72C51}" srcOrd="0" destOrd="0" presId="urn:microsoft.com/office/officeart/2008/layout/LinedList"/>
    <dgm:cxn modelId="{BE535C39-9BF2-4CF8-B613-E476BF1E086B}" type="presParOf" srcId="{9BCBD339-A607-470D-B173-A6D30CF72C51}" destId="{98B2B528-5B00-4E01-95D2-012C7BEF4404}" srcOrd="0" destOrd="0" presId="urn:microsoft.com/office/officeart/2008/layout/LinedList"/>
    <dgm:cxn modelId="{032521BA-D3BA-4E72-8E89-742A4016985E}" type="presParOf" srcId="{9BCBD339-A607-470D-B173-A6D30CF72C51}" destId="{9EB3E507-04B0-4734-A755-CA6D5D9E843A}" srcOrd="1" destOrd="0" presId="urn:microsoft.com/office/officeart/2008/layout/LinedList"/>
    <dgm:cxn modelId="{570B5A15-4D0E-4412-B729-CB55D65D25C0}" type="presParOf" srcId="{9EB3E507-04B0-4734-A755-CA6D5D9E843A}" destId="{C3E2418C-4EAB-441E-93C5-A1C410536CDB}" srcOrd="0" destOrd="0" presId="urn:microsoft.com/office/officeart/2008/layout/LinedList"/>
    <dgm:cxn modelId="{B7963799-D214-45C8-A859-0A59AC53B9BA}" type="presParOf" srcId="{9EB3E507-04B0-4734-A755-CA6D5D9E843A}" destId="{90EC0FA6-938D-4359-8D97-679E147358B8}" srcOrd="1" destOrd="0" presId="urn:microsoft.com/office/officeart/2008/layout/LinedList"/>
    <dgm:cxn modelId="{F65A5EB7-0BEC-4C18-A20D-C309E769EBD7}" type="presParOf" srcId="{9BCBD339-A607-470D-B173-A6D30CF72C51}" destId="{E0CABC1F-56D1-4404-B454-A091AEC57B62}" srcOrd="2" destOrd="0" presId="urn:microsoft.com/office/officeart/2008/layout/LinedList"/>
    <dgm:cxn modelId="{964A82D1-A33E-4649-ABF9-AA4C47FF629F}" type="presParOf" srcId="{9BCBD339-A607-470D-B173-A6D30CF72C51}" destId="{118D34F5-21A9-4F3F-985A-E165C56D83EC}" srcOrd="3" destOrd="0" presId="urn:microsoft.com/office/officeart/2008/layout/LinedList"/>
    <dgm:cxn modelId="{7095FC88-5C64-4FC6-ADE6-0093EF74FDCF}" type="presParOf" srcId="{118D34F5-21A9-4F3F-985A-E165C56D83EC}" destId="{C8535794-0424-486B-A8B7-38D835FC1B03}" srcOrd="0" destOrd="0" presId="urn:microsoft.com/office/officeart/2008/layout/LinedList"/>
    <dgm:cxn modelId="{DA59B9A2-EC18-49BE-A3C3-B8636B45480E}" type="presParOf" srcId="{118D34F5-21A9-4F3F-985A-E165C56D83EC}" destId="{E3A458FD-54E0-4115-B172-3512524520DE}" srcOrd="1" destOrd="0" presId="urn:microsoft.com/office/officeart/2008/layout/LinedList"/>
    <dgm:cxn modelId="{C7AFB403-6899-4198-9E79-19D779A9D288}" type="presParOf" srcId="{9BCBD339-A607-470D-B173-A6D30CF72C51}" destId="{76651D78-1705-401A-8A17-724B6ACBA4FA}" srcOrd="4" destOrd="0" presId="urn:microsoft.com/office/officeart/2008/layout/LinedList"/>
    <dgm:cxn modelId="{73515284-9D4C-4092-AA50-7DAF9B478193}" type="presParOf" srcId="{9BCBD339-A607-470D-B173-A6D30CF72C51}" destId="{8D692C83-B5FB-42B3-A535-22345A4ECD5D}" srcOrd="5" destOrd="0" presId="urn:microsoft.com/office/officeart/2008/layout/LinedList"/>
    <dgm:cxn modelId="{D26001F3-0B35-4426-869E-204942C020F1}" type="presParOf" srcId="{8D692C83-B5FB-42B3-A535-22345A4ECD5D}" destId="{789B3BE8-D7E9-42A3-ADBB-A993B38D9A9D}" srcOrd="0" destOrd="0" presId="urn:microsoft.com/office/officeart/2008/layout/LinedList"/>
    <dgm:cxn modelId="{7ECACF30-DE72-4863-A501-46A1AB5478BF}" type="presParOf" srcId="{8D692C83-B5FB-42B3-A535-22345A4ECD5D}" destId="{B1B41E58-84E3-40F9-ACB1-CB30D394A2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82491D-B853-4502-8456-153A9754086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19583B-1547-4D1F-A0AC-8F1A89689095}">
      <dgm:prSet/>
      <dgm:spPr/>
      <dgm:t>
        <a:bodyPr/>
        <a:lstStyle/>
        <a:p>
          <a:pPr rtl="0"/>
          <a:r>
            <a:rPr lang="en-US" u="sng" dirty="0">
              <a:hlinkClick xmlns:r="http://schemas.openxmlformats.org/officeDocument/2006/relationships" r:id="rId1"/>
            </a:rPr>
            <a:t>FLVS ESOL  Pagina Web</a:t>
          </a:r>
          <a:endParaRPr lang="en-US" dirty="0"/>
        </a:p>
      </dgm:t>
    </dgm:pt>
    <dgm:pt modelId="{91C111AA-831D-4F55-9F2E-DE523EFB9388}" type="parTrans" cxnId="{6541FB10-938A-4699-A5F7-447A0A6FD365}">
      <dgm:prSet/>
      <dgm:spPr/>
      <dgm:t>
        <a:bodyPr/>
        <a:lstStyle/>
        <a:p>
          <a:endParaRPr lang="en-US"/>
        </a:p>
      </dgm:t>
    </dgm:pt>
    <dgm:pt modelId="{B0ECB052-F950-402C-9B5C-9897B8413377}" type="sibTrans" cxnId="{6541FB10-938A-4699-A5F7-447A0A6FD365}">
      <dgm:prSet/>
      <dgm:spPr/>
      <dgm:t>
        <a:bodyPr/>
        <a:lstStyle/>
        <a:p>
          <a:endParaRPr lang="en-US"/>
        </a:p>
      </dgm:t>
    </dgm:pt>
    <dgm:pt modelId="{77AF54A3-4C1E-45DD-B491-EF677F859D42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2"/>
            </a:rPr>
            <a:t>Florida Consent Decree</a:t>
          </a:r>
          <a:endParaRPr lang="en-US" dirty="0"/>
        </a:p>
      </dgm:t>
    </dgm:pt>
    <dgm:pt modelId="{B8EA61D6-8B10-47F3-82CD-D82914629120}" type="parTrans" cxnId="{11A7BA3F-FCE6-4692-BED3-CC3D147D6516}">
      <dgm:prSet/>
      <dgm:spPr/>
      <dgm:t>
        <a:bodyPr/>
        <a:lstStyle/>
        <a:p>
          <a:endParaRPr lang="en-US"/>
        </a:p>
      </dgm:t>
    </dgm:pt>
    <dgm:pt modelId="{9B92610A-8E9D-444E-9037-45C5D405640B}" type="sibTrans" cxnId="{11A7BA3F-FCE6-4692-BED3-CC3D147D6516}">
      <dgm:prSet/>
      <dgm:spPr/>
      <dgm:t>
        <a:bodyPr/>
        <a:lstStyle/>
        <a:p>
          <a:endParaRPr lang="en-US"/>
        </a:p>
      </dgm:t>
    </dgm:pt>
    <dgm:pt modelId="{ACA436D0-B90D-4BBC-ABEB-22E0612B2F52}">
      <dgm:prSet/>
      <dgm:spPr/>
      <dgm:t>
        <a:bodyPr/>
        <a:lstStyle/>
        <a:p>
          <a:endParaRPr lang="en-US" dirty="0"/>
        </a:p>
      </dgm:t>
    </dgm:pt>
    <dgm:pt modelId="{6EFFE638-9BC0-4407-884A-3036ECF518E1}" type="parTrans" cxnId="{9A877B86-301C-4ECC-9B79-6792DE5BEB2A}">
      <dgm:prSet/>
      <dgm:spPr/>
      <dgm:t>
        <a:bodyPr/>
        <a:lstStyle/>
        <a:p>
          <a:endParaRPr lang="en-US"/>
        </a:p>
      </dgm:t>
    </dgm:pt>
    <dgm:pt modelId="{BED3CA4E-7C6F-4F15-9433-DEAEA70B7DFC}" type="sibTrans" cxnId="{9A877B86-301C-4ECC-9B79-6792DE5BEB2A}">
      <dgm:prSet/>
      <dgm:spPr/>
      <dgm:t>
        <a:bodyPr/>
        <a:lstStyle/>
        <a:p>
          <a:endParaRPr lang="en-US"/>
        </a:p>
      </dgm:t>
    </dgm:pt>
    <dgm:pt modelId="{9BCBD339-A607-470D-B173-A6D30CF72C51}" type="pres">
      <dgm:prSet presAssocID="{5E82491D-B853-4502-8456-153A9754086D}" presName="vert0" presStyleCnt="0">
        <dgm:presLayoutVars>
          <dgm:dir/>
          <dgm:animOne val="branch"/>
          <dgm:animLvl val="lvl"/>
        </dgm:presLayoutVars>
      </dgm:prSet>
      <dgm:spPr/>
    </dgm:pt>
    <dgm:pt modelId="{98B2B528-5B00-4E01-95D2-012C7BEF4404}" type="pres">
      <dgm:prSet presAssocID="{BD19583B-1547-4D1F-A0AC-8F1A89689095}" presName="thickLine" presStyleLbl="alignNode1" presStyleIdx="0" presStyleCnt="3"/>
      <dgm:spPr/>
    </dgm:pt>
    <dgm:pt modelId="{9EB3E507-04B0-4734-A755-CA6D5D9E843A}" type="pres">
      <dgm:prSet presAssocID="{BD19583B-1547-4D1F-A0AC-8F1A89689095}" presName="horz1" presStyleCnt="0"/>
      <dgm:spPr/>
    </dgm:pt>
    <dgm:pt modelId="{C3E2418C-4EAB-441E-93C5-A1C410536CDB}" type="pres">
      <dgm:prSet presAssocID="{BD19583B-1547-4D1F-A0AC-8F1A89689095}" presName="tx1" presStyleLbl="revTx" presStyleIdx="0" presStyleCnt="3"/>
      <dgm:spPr/>
    </dgm:pt>
    <dgm:pt modelId="{90EC0FA6-938D-4359-8D97-679E147358B8}" type="pres">
      <dgm:prSet presAssocID="{BD19583B-1547-4D1F-A0AC-8F1A89689095}" presName="vert1" presStyleCnt="0"/>
      <dgm:spPr/>
    </dgm:pt>
    <dgm:pt modelId="{E0CABC1F-56D1-4404-B454-A091AEC57B62}" type="pres">
      <dgm:prSet presAssocID="{77AF54A3-4C1E-45DD-B491-EF677F859D42}" presName="thickLine" presStyleLbl="alignNode1" presStyleIdx="1" presStyleCnt="3"/>
      <dgm:spPr/>
    </dgm:pt>
    <dgm:pt modelId="{118D34F5-21A9-4F3F-985A-E165C56D83EC}" type="pres">
      <dgm:prSet presAssocID="{77AF54A3-4C1E-45DD-B491-EF677F859D42}" presName="horz1" presStyleCnt="0"/>
      <dgm:spPr/>
    </dgm:pt>
    <dgm:pt modelId="{C8535794-0424-486B-A8B7-38D835FC1B03}" type="pres">
      <dgm:prSet presAssocID="{77AF54A3-4C1E-45DD-B491-EF677F859D42}" presName="tx1" presStyleLbl="revTx" presStyleIdx="1" presStyleCnt="3"/>
      <dgm:spPr/>
    </dgm:pt>
    <dgm:pt modelId="{E3A458FD-54E0-4115-B172-3512524520DE}" type="pres">
      <dgm:prSet presAssocID="{77AF54A3-4C1E-45DD-B491-EF677F859D42}" presName="vert1" presStyleCnt="0"/>
      <dgm:spPr/>
    </dgm:pt>
    <dgm:pt modelId="{76651D78-1705-401A-8A17-724B6ACBA4FA}" type="pres">
      <dgm:prSet presAssocID="{ACA436D0-B90D-4BBC-ABEB-22E0612B2F52}" presName="thickLine" presStyleLbl="alignNode1" presStyleIdx="2" presStyleCnt="3"/>
      <dgm:spPr/>
    </dgm:pt>
    <dgm:pt modelId="{8D692C83-B5FB-42B3-A535-22345A4ECD5D}" type="pres">
      <dgm:prSet presAssocID="{ACA436D0-B90D-4BBC-ABEB-22E0612B2F52}" presName="horz1" presStyleCnt="0"/>
      <dgm:spPr/>
    </dgm:pt>
    <dgm:pt modelId="{789B3BE8-D7E9-42A3-ADBB-A993B38D9A9D}" type="pres">
      <dgm:prSet presAssocID="{ACA436D0-B90D-4BBC-ABEB-22E0612B2F52}" presName="tx1" presStyleLbl="revTx" presStyleIdx="2" presStyleCnt="3"/>
      <dgm:spPr/>
    </dgm:pt>
    <dgm:pt modelId="{B1B41E58-84E3-40F9-ACB1-CB30D394A290}" type="pres">
      <dgm:prSet presAssocID="{ACA436D0-B90D-4BBC-ABEB-22E0612B2F52}" presName="vert1" presStyleCnt="0"/>
      <dgm:spPr/>
    </dgm:pt>
  </dgm:ptLst>
  <dgm:cxnLst>
    <dgm:cxn modelId="{90003C0C-2530-4161-BE2C-EABBB9E3A6AC}" type="presOf" srcId="{BD19583B-1547-4D1F-A0AC-8F1A89689095}" destId="{C3E2418C-4EAB-441E-93C5-A1C410536CDB}" srcOrd="0" destOrd="0" presId="urn:microsoft.com/office/officeart/2008/layout/LinedList"/>
    <dgm:cxn modelId="{6541FB10-938A-4699-A5F7-447A0A6FD365}" srcId="{5E82491D-B853-4502-8456-153A9754086D}" destId="{BD19583B-1547-4D1F-A0AC-8F1A89689095}" srcOrd="0" destOrd="0" parTransId="{91C111AA-831D-4F55-9F2E-DE523EFB9388}" sibTransId="{B0ECB052-F950-402C-9B5C-9897B8413377}"/>
    <dgm:cxn modelId="{192E5A3C-4857-4CA5-9EE1-339EDC6BDB61}" type="presOf" srcId="{77AF54A3-4C1E-45DD-B491-EF677F859D42}" destId="{C8535794-0424-486B-A8B7-38D835FC1B03}" srcOrd="0" destOrd="0" presId="urn:microsoft.com/office/officeart/2008/layout/LinedList"/>
    <dgm:cxn modelId="{11A7BA3F-FCE6-4692-BED3-CC3D147D6516}" srcId="{5E82491D-B853-4502-8456-153A9754086D}" destId="{77AF54A3-4C1E-45DD-B491-EF677F859D42}" srcOrd="1" destOrd="0" parTransId="{B8EA61D6-8B10-47F3-82CD-D82914629120}" sibTransId="{9B92610A-8E9D-444E-9037-45C5D405640B}"/>
    <dgm:cxn modelId="{9A877B86-301C-4ECC-9B79-6792DE5BEB2A}" srcId="{5E82491D-B853-4502-8456-153A9754086D}" destId="{ACA436D0-B90D-4BBC-ABEB-22E0612B2F52}" srcOrd="2" destOrd="0" parTransId="{6EFFE638-9BC0-4407-884A-3036ECF518E1}" sibTransId="{BED3CA4E-7C6F-4F15-9433-DEAEA70B7DFC}"/>
    <dgm:cxn modelId="{B3DE15B8-ECF9-4B7E-BC02-776FA9A6A1FF}" type="presOf" srcId="{ACA436D0-B90D-4BBC-ABEB-22E0612B2F52}" destId="{789B3BE8-D7E9-42A3-ADBB-A993B38D9A9D}" srcOrd="0" destOrd="0" presId="urn:microsoft.com/office/officeart/2008/layout/LinedList"/>
    <dgm:cxn modelId="{E4FC40E1-CCD6-4EBA-825C-6ABD84500C6D}" type="presOf" srcId="{5E82491D-B853-4502-8456-153A9754086D}" destId="{9BCBD339-A607-470D-B173-A6D30CF72C51}" srcOrd="0" destOrd="0" presId="urn:microsoft.com/office/officeart/2008/layout/LinedList"/>
    <dgm:cxn modelId="{BE535C39-9BF2-4CF8-B613-E476BF1E086B}" type="presParOf" srcId="{9BCBD339-A607-470D-B173-A6D30CF72C51}" destId="{98B2B528-5B00-4E01-95D2-012C7BEF4404}" srcOrd="0" destOrd="0" presId="urn:microsoft.com/office/officeart/2008/layout/LinedList"/>
    <dgm:cxn modelId="{032521BA-D3BA-4E72-8E89-742A4016985E}" type="presParOf" srcId="{9BCBD339-A607-470D-B173-A6D30CF72C51}" destId="{9EB3E507-04B0-4734-A755-CA6D5D9E843A}" srcOrd="1" destOrd="0" presId="urn:microsoft.com/office/officeart/2008/layout/LinedList"/>
    <dgm:cxn modelId="{570B5A15-4D0E-4412-B729-CB55D65D25C0}" type="presParOf" srcId="{9EB3E507-04B0-4734-A755-CA6D5D9E843A}" destId="{C3E2418C-4EAB-441E-93C5-A1C410536CDB}" srcOrd="0" destOrd="0" presId="urn:microsoft.com/office/officeart/2008/layout/LinedList"/>
    <dgm:cxn modelId="{B7963799-D214-45C8-A859-0A59AC53B9BA}" type="presParOf" srcId="{9EB3E507-04B0-4734-A755-CA6D5D9E843A}" destId="{90EC0FA6-938D-4359-8D97-679E147358B8}" srcOrd="1" destOrd="0" presId="urn:microsoft.com/office/officeart/2008/layout/LinedList"/>
    <dgm:cxn modelId="{F65A5EB7-0BEC-4C18-A20D-C309E769EBD7}" type="presParOf" srcId="{9BCBD339-A607-470D-B173-A6D30CF72C51}" destId="{E0CABC1F-56D1-4404-B454-A091AEC57B62}" srcOrd="2" destOrd="0" presId="urn:microsoft.com/office/officeart/2008/layout/LinedList"/>
    <dgm:cxn modelId="{964A82D1-A33E-4649-ABF9-AA4C47FF629F}" type="presParOf" srcId="{9BCBD339-A607-470D-B173-A6D30CF72C51}" destId="{118D34F5-21A9-4F3F-985A-E165C56D83EC}" srcOrd="3" destOrd="0" presId="urn:microsoft.com/office/officeart/2008/layout/LinedList"/>
    <dgm:cxn modelId="{7095FC88-5C64-4FC6-ADE6-0093EF74FDCF}" type="presParOf" srcId="{118D34F5-21A9-4F3F-985A-E165C56D83EC}" destId="{C8535794-0424-486B-A8B7-38D835FC1B03}" srcOrd="0" destOrd="0" presId="urn:microsoft.com/office/officeart/2008/layout/LinedList"/>
    <dgm:cxn modelId="{DA59B9A2-EC18-49BE-A3C3-B8636B45480E}" type="presParOf" srcId="{118D34F5-21A9-4F3F-985A-E165C56D83EC}" destId="{E3A458FD-54E0-4115-B172-3512524520DE}" srcOrd="1" destOrd="0" presId="urn:microsoft.com/office/officeart/2008/layout/LinedList"/>
    <dgm:cxn modelId="{C7AFB403-6899-4198-9E79-19D779A9D288}" type="presParOf" srcId="{9BCBD339-A607-470D-B173-A6D30CF72C51}" destId="{76651D78-1705-401A-8A17-724B6ACBA4FA}" srcOrd="4" destOrd="0" presId="urn:microsoft.com/office/officeart/2008/layout/LinedList"/>
    <dgm:cxn modelId="{73515284-9D4C-4092-AA50-7DAF9B478193}" type="presParOf" srcId="{9BCBD339-A607-470D-B173-A6D30CF72C51}" destId="{8D692C83-B5FB-42B3-A535-22345A4ECD5D}" srcOrd="5" destOrd="0" presId="urn:microsoft.com/office/officeart/2008/layout/LinedList"/>
    <dgm:cxn modelId="{D26001F3-0B35-4426-869E-204942C020F1}" type="presParOf" srcId="{8D692C83-B5FB-42B3-A535-22345A4ECD5D}" destId="{789B3BE8-D7E9-42A3-ADBB-A993B38D9A9D}" srcOrd="0" destOrd="0" presId="urn:microsoft.com/office/officeart/2008/layout/LinedList"/>
    <dgm:cxn modelId="{7ECACF30-DE72-4863-A501-46A1AB5478BF}" type="presParOf" srcId="{8D692C83-B5FB-42B3-A535-22345A4ECD5D}" destId="{B1B41E58-84E3-40F9-ACB1-CB30D394A2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2B528-5B00-4E01-95D2-012C7BEF4404}">
      <dsp:nvSpPr>
        <dsp:cNvPr id="0" name=""/>
        <dsp:cNvSpPr/>
      </dsp:nvSpPr>
      <dsp:spPr>
        <a:xfrm>
          <a:off x="0" y="2136"/>
          <a:ext cx="52592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2418C-4EAB-441E-93C5-A1C410536CDB}">
      <dsp:nvSpPr>
        <dsp:cNvPr id="0" name=""/>
        <dsp:cNvSpPr/>
      </dsp:nvSpPr>
      <dsp:spPr>
        <a:xfrm>
          <a:off x="0" y="2136"/>
          <a:ext cx="5259257" cy="145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u="sng" kern="1200">
              <a:hlinkClick xmlns:r="http://schemas.openxmlformats.org/officeDocument/2006/relationships" r:id="rId1"/>
            </a:rPr>
            <a:t>FLVS ESOL Web Page</a:t>
          </a:r>
          <a:endParaRPr lang="en-US" sz="4100" kern="1200"/>
        </a:p>
      </dsp:txBody>
      <dsp:txXfrm>
        <a:off x="0" y="2136"/>
        <a:ext cx="5259257" cy="1456814"/>
      </dsp:txXfrm>
    </dsp:sp>
    <dsp:sp modelId="{E0CABC1F-56D1-4404-B454-A091AEC57B62}">
      <dsp:nvSpPr>
        <dsp:cNvPr id="0" name=""/>
        <dsp:cNvSpPr/>
      </dsp:nvSpPr>
      <dsp:spPr>
        <a:xfrm>
          <a:off x="0" y="1458950"/>
          <a:ext cx="5259257" cy="0"/>
        </a:xfrm>
        <a:prstGeom prst="line">
          <a:avLst/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 w="15875" cap="rnd" cmpd="sng" algn="ctr">
          <a:solidFill>
            <a:schemeClr val="accent2">
              <a:hueOff val="-1796981"/>
              <a:satOff val="12361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35794-0424-486B-A8B7-38D835FC1B03}">
      <dsp:nvSpPr>
        <dsp:cNvPr id="0" name=""/>
        <dsp:cNvSpPr/>
      </dsp:nvSpPr>
      <dsp:spPr>
        <a:xfrm>
          <a:off x="0" y="1458950"/>
          <a:ext cx="5259257" cy="145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u="sng" kern="1200">
              <a:hlinkClick xmlns:r="http://schemas.openxmlformats.org/officeDocument/2006/relationships" r:id="rId2"/>
            </a:rPr>
            <a:t>Florida Consent Decree</a:t>
          </a:r>
          <a:endParaRPr lang="en-US" sz="4100" kern="1200"/>
        </a:p>
      </dsp:txBody>
      <dsp:txXfrm>
        <a:off x="0" y="1458950"/>
        <a:ext cx="5259257" cy="1456814"/>
      </dsp:txXfrm>
    </dsp:sp>
    <dsp:sp modelId="{76651D78-1705-401A-8A17-724B6ACBA4FA}">
      <dsp:nvSpPr>
        <dsp:cNvPr id="0" name=""/>
        <dsp:cNvSpPr/>
      </dsp:nvSpPr>
      <dsp:spPr>
        <a:xfrm>
          <a:off x="0" y="2915765"/>
          <a:ext cx="5259257" cy="0"/>
        </a:xfrm>
        <a:prstGeom prst="line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B3BE8-D7E9-42A3-ADBB-A993B38D9A9D}">
      <dsp:nvSpPr>
        <dsp:cNvPr id="0" name=""/>
        <dsp:cNvSpPr/>
      </dsp:nvSpPr>
      <dsp:spPr>
        <a:xfrm>
          <a:off x="0" y="2915765"/>
          <a:ext cx="5259257" cy="145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0" y="2915765"/>
        <a:ext cx="5259257" cy="1456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2B528-5B00-4E01-95D2-012C7BEF4404}">
      <dsp:nvSpPr>
        <dsp:cNvPr id="0" name=""/>
        <dsp:cNvSpPr/>
      </dsp:nvSpPr>
      <dsp:spPr>
        <a:xfrm>
          <a:off x="0" y="2238"/>
          <a:ext cx="55619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2418C-4EAB-441E-93C5-A1C410536CDB}">
      <dsp:nvSpPr>
        <dsp:cNvPr id="0" name=""/>
        <dsp:cNvSpPr/>
      </dsp:nvSpPr>
      <dsp:spPr>
        <a:xfrm>
          <a:off x="0" y="2238"/>
          <a:ext cx="5561969" cy="152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u="sng" kern="1200" dirty="0">
              <a:hlinkClick xmlns:r="http://schemas.openxmlformats.org/officeDocument/2006/relationships" r:id="rId1"/>
            </a:rPr>
            <a:t>FLVS ESOL  Pagina Web</a:t>
          </a:r>
          <a:endParaRPr lang="en-US" sz="4200" kern="1200" dirty="0"/>
        </a:p>
      </dsp:txBody>
      <dsp:txXfrm>
        <a:off x="0" y="2238"/>
        <a:ext cx="5561969" cy="1526335"/>
      </dsp:txXfrm>
    </dsp:sp>
    <dsp:sp modelId="{E0CABC1F-56D1-4404-B454-A091AEC57B62}">
      <dsp:nvSpPr>
        <dsp:cNvPr id="0" name=""/>
        <dsp:cNvSpPr/>
      </dsp:nvSpPr>
      <dsp:spPr>
        <a:xfrm>
          <a:off x="0" y="1528573"/>
          <a:ext cx="5561969" cy="0"/>
        </a:xfrm>
        <a:prstGeom prst="line">
          <a:avLst/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 w="15875" cap="rnd" cmpd="sng" algn="ctr">
          <a:solidFill>
            <a:schemeClr val="accent2">
              <a:hueOff val="-1796981"/>
              <a:satOff val="12361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35794-0424-486B-A8B7-38D835FC1B03}">
      <dsp:nvSpPr>
        <dsp:cNvPr id="0" name=""/>
        <dsp:cNvSpPr/>
      </dsp:nvSpPr>
      <dsp:spPr>
        <a:xfrm>
          <a:off x="0" y="1528573"/>
          <a:ext cx="5561969" cy="152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u="sng" kern="1200" dirty="0">
              <a:hlinkClick xmlns:r="http://schemas.openxmlformats.org/officeDocument/2006/relationships" r:id="rId2"/>
            </a:rPr>
            <a:t>Florida Consent Decree</a:t>
          </a:r>
          <a:endParaRPr lang="en-US" sz="4200" kern="1200" dirty="0"/>
        </a:p>
      </dsp:txBody>
      <dsp:txXfrm>
        <a:off x="0" y="1528573"/>
        <a:ext cx="5561969" cy="1526335"/>
      </dsp:txXfrm>
    </dsp:sp>
    <dsp:sp modelId="{76651D78-1705-401A-8A17-724B6ACBA4FA}">
      <dsp:nvSpPr>
        <dsp:cNvPr id="0" name=""/>
        <dsp:cNvSpPr/>
      </dsp:nvSpPr>
      <dsp:spPr>
        <a:xfrm>
          <a:off x="0" y="3054909"/>
          <a:ext cx="5561969" cy="0"/>
        </a:xfrm>
        <a:prstGeom prst="line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B3BE8-D7E9-42A3-ADBB-A993B38D9A9D}">
      <dsp:nvSpPr>
        <dsp:cNvPr id="0" name=""/>
        <dsp:cNvSpPr/>
      </dsp:nvSpPr>
      <dsp:spPr>
        <a:xfrm>
          <a:off x="0" y="3054909"/>
          <a:ext cx="5561969" cy="152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>
        <a:off x="0" y="3054909"/>
        <a:ext cx="5561969" cy="1526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1738A-6A99-45C8-A8A0-EDD7D4A804EF}" type="datetimeFigureOut"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84C9E-C981-41F8-AD89-986FC0B2EC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7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2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8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0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8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99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38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7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2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3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doe.org/academics/eng-language-learners/consent-decree.s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SOLTeam@flvs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SOLTeam@flvs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rfall.com/h/%E2%80%8B" TargetMode="External"/><Relationship Id="rId13" Type="http://schemas.openxmlformats.org/officeDocument/2006/relationships/hyperlink" Target="https://www.babelfish.com/" TargetMode="External"/><Relationship Id="rId3" Type="http://schemas.openxmlformats.org/officeDocument/2006/relationships/hyperlink" Target="https://www.englishpage.com/%E2%80%8B" TargetMode="External"/><Relationship Id="rId7" Type="http://schemas.openxmlformats.org/officeDocument/2006/relationships/hyperlink" Target="https://www.spellingcity.com/%E2%80%8B" TargetMode="External"/><Relationship Id="rId12" Type="http://schemas.openxmlformats.org/officeDocument/2006/relationships/hyperlink" Target="https://translate.google.com/" TargetMode="External"/><Relationship Id="rId2" Type="http://schemas.openxmlformats.org/officeDocument/2006/relationships/hyperlink" Target="http://a4esl.org/%E2%80%8B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olorincolorado.org/families" TargetMode="External"/><Relationship Id="rId11" Type="http://schemas.openxmlformats.org/officeDocument/2006/relationships/hyperlink" Target="https://www.edhelper.com/" TargetMode="External"/><Relationship Id="rId5" Type="http://schemas.openxmlformats.org/officeDocument/2006/relationships/hyperlink" Target="https://www.storyplace.org/" TargetMode="External"/><Relationship Id="rId10" Type="http://schemas.openxmlformats.org/officeDocument/2006/relationships/hyperlink" Target="https://steinhardt.nyu.edu/metrocenter/language-rbern/resources/bilingual-glossaries-and-cognates" TargetMode="External"/><Relationship Id="rId4" Type="http://schemas.openxmlformats.org/officeDocument/2006/relationships/hyperlink" Target="https://larryferlazzo.edublogs.org/larry-ferlazzos-english-website/" TargetMode="External"/><Relationship Id="rId9" Type="http://schemas.openxmlformats.org/officeDocument/2006/relationships/hyperlink" Target="https://www.blooket.c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rfall.com/h/%E2%80%8B" TargetMode="External"/><Relationship Id="rId13" Type="http://schemas.openxmlformats.org/officeDocument/2006/relationships/hyperlink" Target="https://www.babelfish.com/" TargetMode="External"/><Relationship Id="rId3" Type="http://schemas.openxmlformats.org/officeDocument/2006/relationships/hyperlink" Target="https://www.englishpage.com/%E2%80%8B" TargetMode="External"/><Relationship Id="rId7" Type="http://schemas.openxmlformats.org/officeDocument/2006/relationships/hyperlink" Target="https://www.spellingcity.com/%E2%80%8B" TargetMode="External"/><Relationship Id="rId12" Type="http://schemas.openxmlformats.org/officeDocument/2006/relationships/hyperlink" Target="https://translate.google.com/" TargetMode="External"/><Relationship Id="rId2" Type="http://schemas.openxmlformats.org/officeDocument/2006/relationships/hyperlink" Target="http://a4esl.org/%E2%80%8B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olorincolorado.org/families" TargetMode="External"/><Relationship Id="rId11" Type="http://schemas.openxmlformats.org/officeDocument/2006/relationships/hyperlink" Target="https://www.edhelper.com/" TargetMode="External"/><Relationship Id="rId5" Type="http://schemas.openxmlformats.org/officeDocument/2006/relationships/hyperlink" Target="https://www.storyplace.org/" TargetMode="External"/><Relationship Id="rId10" Type="http://schemas.openxmlformats.org/officeDocument/2006/relationships/hyperlink" Target="https://steinhardt.nyu.edu/metrocenter/language-rbern/resources/bilingual-glossaries-and-cognates" TargetMode="External"/><Relationship Id="rId4" Type="http://schemas.openxmlformats.org/officeDocument/2006/relationships/hyperlink" Target="https://larryferlazzo.edublogs.org/larry-ferlazzos-english-website/" TargetMode="External"/><Relationship Id="rId9" Type="http://schemas.openxmlformats.org/officeDocument/2006/relationships/hyperlink" Target="https://www.blooket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ESOLTeam@flv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ESOLTeam@flvs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SOLTeam@flvs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SOLTeam@flvs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doe.org/academics/eng-language-learners/consent-decree.s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783" y="1380068"/>
            <a:ext cx="4978303" cy="26161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latin typeface="Calibri"/>
                <a:cs typeface="Calibri"/>
              </a:rPr>
              <a:t>Flex ESOL Parent Welcome Packet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31239E06-521C-45E0-AE54-C1F4B4040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906" y="3872067"/>
            <a:ext cx="4683323" cy="268171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72982D36-5CE8-46B8-92F2-0FF0DA87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11" y="749468"/>
            <a:ext cx="1919537" cy="18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B41E-DA80-4BEF-918D-CA25131D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s-UY" b="1">
                <a:latin typeface="Calibri"/>
                <a:cs typeface="Calibri"/>
              </a:rPr>
              <a:t>Documentos</a:t>
            </a:r>
            <a:r>
              <a:rPr lang="en-US" b="1">
                <a:latin typeface="Calibri"/>
                <a:cs typeface="Calibri"/>
              </a:rPr>
              <a:t> de ESOL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3A83B-789F-46C3-94CB-166482C99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98133"/>
            <a:ext cx="6855356" cy="379306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0"/>
              </a:spcBef>
              <a:buFont typeface="Georgia,Serif"/>
              <a:buChar char="●"/>
            </a:pPr>
            <a:r>
              <a:rPr lang="es-US">
                <a:latin typeface="Calibri"/>
                <a:cs typeface="Calibri"/>
              </a:rPr>
              <a:t>¡Guarde su documentación de ESOL de la escuela previa!</a:t>
            </a:r>
            <a:endParaRPr lang="es-US">
              <a:latin typeface="Calibri"/>
              <a:ea typeface="+mn-lt"/>
              <a:cs typeface="Calibri"/>
            </a:endParaRPr>
          </a:p>
          <a:p>
            <a:pPr lvl="1">
              <a:lnSpc>
                <a:spcPct val="90000"/>
              </a:lnSpc>
              <a:buClr>
                <a:srgbClr val="1287C3"/>
              </a:buClr>
              <a:buFont typeface="Courier New"/>
              <a:buChar char="o"/>
            </a:pPr>
            <a:r>
              <a:rPr lang="es-US" sz="2400">
                <a:latin typeface="Calibri"/>
                <a:ea typeface="+mn-lt"/>
                <a:cs typeface="+mn-lt"/>
              </a:rPr>
              <a:t>Plan anual ELL</a:t>
            </a:r>
          </a:p>
          <a:p>
            <a:pPr lvl="1">
              <a:lnSpc>
                <a:spcPct val="90000"/>
              </a:lnSpc>
              <a:buClr>
                <a:srgbClr val="1287C3"/>
              </a:buClr>
              <a:buFont typeface="Courier New"/>
              <a:buChar char="o"/>
            </a:pPr>
            <a:r>
              <a:rPr lang="es-US" sz="2400">
                <a:latin typeface="Calibri"/>
                <a:ea typeface="+mn-lt"/>
                <a:cs typeface="+mn-lt"/>
              </a:rPr>
              <a:t>Resultados de la prueba ACCESS</a:t>
            </a:r>
            <a:endParaRPr lang="es-US" sz="2400">
              <a:latin typeface="Calibri"/>
              <a:cs typeface="Calibri"/>
            </a:endParaRPr>
          </a:p>
          <a:p>
            <a:pPr marL="457200" indent="-342900">
              <a:lnSpc>
                <a:spcPct val="90000"/>
              </a:lnSpc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s-US">
                <a:latin typeface="Calibri"/>
                <a:cs typeface="Calibri"/>
              </a:rPr>
              <a:t>Sepa cuando su estudiante entro en ESOL, su nivel de ESOL, las puntuaciones, etc.  </a:t>
            </a:r>
            <a:endParaRPr lang="es-US">
              <a:latin typeface="Calibri"/>
              <a:ea typeface="+mn-lt"/>
              <a:cs typeface="Calibri"/>
            </a:endParaRPr>
          </a:p>
          <a:p>
            <a:pPr marL="457200" indent="-342900">
              <a:lnSpc>
                <a:spcPct val="90000"/>
              </a:lnSpc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s-US">
                <a:latin typeface="Calibri"/>
                <a:cs typeface="Calibri"/>
              </a:rPr>
              <a:t>Sepa sus derechos (Lea el </a:t>
            </a:r>
            <a:r>
              <a:rPr lang="es-US">
                <a:latin typeface="Calibri"/>
                <a:cs typeface="Calibri"/>
                <a:hlinkClick r:id="rId3"/>
              </a:rPr>
              <a:t>Consent Decree</a:t>
            </a:r>
            <a:r>
              <a:rPr lang="es-US">
                <a:latin typeface="Calibri"/>
                <a:cs typeface="Calibri"/>
              </a:rPr>
              <a:t>)</a:t>
            </a:r>
            <a:endParaRPr lang="es-US">
              <a:latin typeface="Calibri"/>
              <a:ea typeface="+mn-lt"/>
              <a:cs typeface="Calibri"/>
            </a:endParaRPr>
          </a:p>
          <a:p>
            <a:pPr marL="457200" indent="-342900">
              <a:lnSpc>
                <a:spcPct val="90000"/>
              </a:lnSpc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Mantenga las lineas de comunicaciones abiertas con FLVS sobre el progreso de su estudiante. </a:t>
            </a:r>
          </a:p>
          <a:p>
            <a:pPr marL="457200" indent="-342900">
              <a:lnSpc>
                <a:spcPct val="90000"/>
              </a:lnSpc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endParaRPr lang="es-US">
              <a:latin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CDCB26-B147-42B5-891D-76494AB74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907" y="3064407"/>
            <a:ext cx="2717116" cy="165896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4056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1BDEEC-9A8B-4E62-A9B8-7302083D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80" y="1062171"/>
            <a:ext cx="3041557" cy="1558154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b="1">
                <a:solidFill>
                  <a:schemeClr val="tx2"/>
                </a:solidFill>
                <a:latin typeface="Calibri"/>
                <a:cs typeface="Calibri"/>
              </a:rPr>
              <a:t>Family's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EC05C-6453-4BE1-B8EF-C4B25E6C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111" y="1433556"/>
            <a:ext cx="6383207" cy="45226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361950">
              <a:spcBef>
                <a:spcPts val="0"/>
              </a:spcBef>
              <a:buFont typeface="Georgia,Serif"/>
              <a:buChar char="●"/>
            </a:pPr>
            <a:r>
              <a:rPr lang="en" dirty="0">
                <a:latin typeface="Calibri"/>
                <a:cs typeface="Calibri"/>
              </a:rPr>
              <a:t>Help keep your child on pace in their classes; set a daily schedule to stay organized; be the learning coach.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 marL="457200" indent="-36195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 dirty="0">
                <a:latin typeface="Calibri"/>
                <a:cs typeface="Calibri"/>
              </a:rPr>
              <a:t>Encourage your child to study and hand in quality work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 marL="457200" indent="-36195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 dirty="0">
                <a:latin typeface="Calibri"/>
                <a:cs typeface="Calibri"/>
              </a:rPr>
              <a:t>Remind your child not to copy &amp; paste directly from Google Translate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 marL="457200" indent="-36195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 dirty="0">
                <a:latin typeface="Calibri"/>
                <a:ea typeface="+mn-lt"/>
                <a:cs typeface="Calibri"/>
              </a:rPr>
              <a:t>Monitor your child's progress and grades often.</a:t>
            </a:r>
          </a:p>
          <a:p>
            <a:pPr marL="457200" indent="-36195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 dirty="0">
                <a:latin typeface="Calibri"/>
                <a:cs typeface="Calibri"/>
              </a:rPr>
              <a:t>Communicate with your child’s teachers often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 marL="457200" indent="-36195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 dirty="0">
                <a:latin typeface="Calibri"/>
                <a:cs typeface="Calibri"/>
              </a:rPr>
              <a:t>Practice English with your child as much as you can</a:t>
            </a:r>
            <a:endParaRPr lang="en" dirty="0">
              <a:latin typeface="Calibri"/>
              <a:ea typeface="Calibri"/>
              <a:cs typeface="Calibri"/>
            </a:endParaRPr>
          </a:p>
          <a:p>
            <a:pPr marL="457200" indent="-36195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 dirty="0">
                <a:ea typeface="+mn-lt"/>
                <a:cs typeface="+mn-lt"/>
              </a:rPr>
              <a:t>Ask questions! Please stay in touch with the ESOL Team at </a:t>
            </a:r>
            <a:r>
              <a:rPr lang="en" dirty="0">
                <a:ea typeface="+mn-lt"/>
                <a:cs typeface="+mn-lt"/>
                <a:hlinkClick r:id="rId3"/>
              </a:rPr>
              <a:t>ESOLTeam@flvs.net</a:t>
            </a:r>
            <a:endParaRPr lang="en" dirty="0">
              <a:latin typeface="Calibri"/>
              <a:ea typeface="+mn-lt"/>
              <a:cs typeface="Calibri"/>
            </a:endParaRPr>
          </a:p>
          <a:p>
            <a:pPr marL="95250" indent="0">
              <a:spcBef>
                <a:spcPts val="0"/>
              </a:spcBef>
              <a:buClr>
                <a:srgbClr val="1287C3"/>
              </a:buClr>
              <a:buNone/>
            </a:pPr>
            <a:endParaRPr lang="en">
              <a:latin typeface="Corbel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F0327D-097C-4220-0EB8-541F6FB96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359" y="2499832"/>
            <a:ext cx="2743200" cy="19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4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1BDEEC-9A8B-4E62-A9B8-7302083D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1714730"/>
          </a:xfrm>
          <a:effectLst/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Calibri"/>
                <a:cs typeface="Calibri"/>
              </a:rPr>
              <a:t>El Rol o Papel de la Familia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EC05C-6453-4BE1-B8EF-C4B25E6C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784259" cy="45226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US" dirty="0">
                <a:latin typeface="Calibri"/>
                <a:ea typeface="+mn-lt"/>
                <a:cs typeface="+mn-lt"/>
              </a:rPr>
              <a:t>Ayude a mantener a su hijo(a) al día en sus clases; establezca un horario diario para organizarse;</a:t>
            </a:r>
            <a:r>
              <a:rPr lang="es-US" dirty="0">
                <a:latin typeface="Calibri"/>
                <a:ea typeface="Calibri"/>
                <a:cs typeface="Calibri"/>
              </a:rPr>
              <a:t> </a:t>
            </a:r>
            <a:r>
              <a:rPr lang="es-US" dirty="0" err="1">
                <a:latin typeface="Calibri"/>
                <a:ea typeface="Calibri"/>
                <a:cs typeface="Calibri"/>
              </a:rPr>
              <a:t>sér</a:t>
            </a:r>
            <a:r>
              <a:rPr lang="es-US" dirty="0">
                <a:latin typeface="Calibri"/>
                <a:ea typeface="Calibri"/>
                <a:cs typeface="Calibri"/>
              </a:rPr>
              <a:t> el entrenador de aprendizaje</a:t>
            </a:r>
            <a:r>
              <a:rPr lang="es-US" dirty="0">
                <a:latin typeface="Corbel"/>
                <a:ea typeface="Calibri"/>
                <a:cs typeface="Calibri"/>
              </a:rPr>
              <a:t>.</a:t>
            </a:r>
            <a:endParaRPr lang="es-US" dirty="0">
              <a:latin typeface="Calibri"/>
              <a:cs typeface="Calibri"/>
            </a:endParaRPr>
          </a:p>
          <a:p>
            <a:pPr>
              <a:buClr>
                <a:srgbClr val="1287C3"/>
              </a:buClr>
            </a:pPr>
            <a:r>
              <a:rPr lang="es-US" dirty="0">
                <a:latin typeface="Calibri"/>
                <a:ea typeface="+mn-lt"/>
                <a:cs typeface="+mn-lt"/>
              </a:rPr>
              <a:t>Anime a su hijo(a) a estudiar y entregar un trabajo de calidad.</a:t>
            </a:r>
            <a:endParaRPr lang="es-US" dirty="0">
              <a:latin typeface="Calibri"/>
              <a:cs typeface="Calibri"/>
            </a:endParaRPr>
          </a:p>
          <a:p>
            <a:pPr>
              <a:buClr>
                <a:srgbClr val="1287C3"/>
              </a:buClr>
            </a:pPr>
            <a:r>
              <a:rPr lang="es-US" dirty="0">
                <a:latin typeface="Calibri"/>
                <a:ea typeface="+mn-lt"/>
                <a:cs typeface="+mn-lt"/>
              </a:rPr>
              <a:t>Recuérdele a su hijo(a) que no copie y pegue directamente del Traductor de Google.</a:t>
            </a:r>
            <a:endParaRPr lang="es-US" dirty="0">
              <a:latin typeface="Calibri"/>
              <a:cs typeface="Calibri"/>
            </a:endParaRPr>
          </a:p>
          <a:p>
            <a:pPr>
              <a:buClr>
                <a:srgbClr val="1287C3"/>
              </a:buClr>
            </a:pPr>
            <a:r>
              <a:rPr lang="es-US" dirty="0">
                <a:latin typeface="Calibri"/>
                <a:ea typeface="+mn-lt"/>
                <a:cs typeface="+mn-lt"/>
              </a:rPr>
              <a:t>Monitoree el progreso y las calificaciones de su hijo(a) frecuentemente. </a:t>
            </a:r>
            <a:endParaRPr lang="es-US" dirty="0">
              <a:latin typeface="Calibri"/>
              <a:cs typeface="Calibri"/>
            </a:endParaRPr>
          </a:p>
          <a:p>
            <a:pPr>
              <a:buClr>
                <a:srgbClr val="1287C3"/>
              </a:buClr>
            </a:pPr>
            <a:r>
              <a:rPr lang="es-US" dirty="0">
                <a:latin typeface="Calibri"/>
                <a:ea typeface="+mn-lt"/>
                <a:cs typeface="+mn-lt"/>
              </a:rPr>
              <a:t>Comuníquese con los maestros de su hijo(a) frecuentemente.</a:t>
            </a:r>
          </a:p>
          <a:p>
            <a:pPr>
              <a:buClr>
                <a:srgbClr val="1287C3"/>
              </a:buClr>
            </a:pPr>
            <a:r>
              <a:rPr lang="es-US" dirty="0">
                <a:latin typeface="Calibri"/>
                <a:ea typeface="+mn-lt"/>
                <a:cs typeface="+mn-lt"/>
              </a:rPr>
              <a:t>Practique inglés con su hijo(a) tanto como pueda.</a:t>
            </a:r>
          </a:p>
          <a:p>
            <a:pPr>
              <a:buClr>
                <a:srgbClr val="1287C3"/>
              </a:buClr>
            </a:pPr>
            <a:r>
              <a:rPr lang="es-US" dirty="0">
                <a:latin typeface="Calibri"/>
                <a:cs typeface="Calibri"/>
              </a:rPr>
              <a:t>¡Haga preguntas! Por favor, comuníquese con el Equipo de ESOL al </a:t>
            </a:r>
            <a:r>
              <a:rPr lang="es-US" dirty="0">
                <a:latin typeface="Calibri"/>
                <a:cs typeface="Calibri"/>
                <a:hlinkClick r:id="rId3"/>
              </a:rPr>
              <a:t>ESOLTeam@flvs.net</a:t>
            </a:r>
            <a:r>
              <a:rPr lang="es-US" dirty="0">
                <a:latin typeface="Calibri"/>
                <a:cs typeface="Calibri"/>
              </a:rPr>
              <a:t> </a:t>
            </a:r>
            <a:endParaRPr lang="es-US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7FAE387-A027-EC0C-08F4-886D32A83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934" y="2708600"/>
            <a:ext cx="2743200" cy="19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0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9AACE6-4F03-48FB-B42D-72FE5D91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1240958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b="1">
                <a:solidFill>
                  <a:schemeClr val="tx2"/>
                </a:solidFill>
                <a:latin typeface="Calibri"/>
                <a:cs typeface="Calibri"/>
              </a:rPr>
              <a:t>Teacher's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6A39-D44E-404F-AFD3-C4FD0157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297301"/>
            <a:ext cx="6383207" cy="4297955"/>
          </a:xfrm>
        </p:spPr>
        <p:txBody>
          <a:bodyPr anchor="ctr">
            <a:normAutofit/>
          </a:bodyPr>
          <a:lstStyle/>
          <a:p>
            <a:pPr marL="457200" indent="-381000">
              <a:spcBef>
                <a:spcPts val="0"/>
              </a:spcBef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Provide ESOL accommodations</a:t>
            </a:r>
            <a:endParaRPr lang="en-US">
              <a:latin typeface="Calibri"/>
              <a:ea typeface="+mn-lt"/>
              <a:cs typeface="Calibri"/>
            </a:endParaRP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Use ESOL strategies </a:t>
            </a:r>
            <a:endParaRPr lang="en-US">
              <a:latin typeface="Calibri"/>
              <a:ea typeface="+mn-lt"/>
              <a:cs typeface="Calibri"/>
            </a:endParaRP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Contact ESOL Team for ESOL assistance as needed</a:t>
            </a:r>
            <a:endParaRPr lang="en-US">
              <a:latin typeface="Calibri"/>
              <a:cs typeface="Calibri"/>
            </a:endParaRP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Know their students’ ESOL levels</a:t>
            </a:r>
            <a:endParaRPr lang="en-US">
              <a:latin typeface="Calibri"/>
              <a:ea typeface="+mn-lt"/>
              <a:cs typeface="Calibri"/>
            </a:endParaRP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Review WIDA Standards and Can Do descriptors</a:t>
            </a:r>
            <a:endParaRPr lang="en-US">
              <a:latin typeface="Calibri"/>
              <a:ea typeface="+mn-lt"/>
              <a:cs typeface="Calibri"/>
            </a:endParaRP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Maintain open lines of communication</a:t>
            </a: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endParaRPr lang="en">
              <a:latin typeface="Calibri"/>
              <a:cs typeface="Calibri"/>
            </a:endParaRP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E88F02-33A4-DCFD-A448-40479DD6D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21" y="2407015"/>
            <a:ext cx="2743200" cy="14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0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9AACE6-4F03-48FB-B42D-72FE5D91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1662538"/>
          </a:xfrm>
          <a:effectLst/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Calibri"/>
                <a:cs typeface="Calibri"/>
              </a:rPr>
              <a:t>El Rol o Papel del Maestro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6A39-D44E-404F-AFD3-C4FD0157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633864" cy="4522647"/>
          </a:xfrm>
        </p:spPr>
        <p:txBody>
          <a:bodyPr anchor="ctr">
            <a:normAutofit/>
          </a:bodyPr>
          <a:lstStyle/>
          <a:p>
            <a:pPr marL="457200" indent="-381000">
              <a:spcBef>
                <a:spcPts val="0"/>
              </a:spcBef>
              <a:buFont typeface="Georgia,Serif"/>
              <a:buChar char="●"/>
            </a:pPr>
            <a:r>
              <a:rPr lang="es-US">
                <a:latin typeface="Calibri"/>
                <a:cs typeface="Calibri"/>
              </a:rPr>
              <a:t>Proveer acomodaciones y adaptaciones de ESOL</a:t>
            </a:r>
            <a:endParaRPr lang="es-US">
              <a:latin typeface="Calibri"/>
              <a:ea typeface="+mn-lt"/>
              <a:cs typeface="Calibri"/>
            </a:endParaRP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s-US">
                <a:latin typeface="Calibri"/>
                <a:cs typeface="Calibri"/>
              </a:rPr>
              <a:t>Usar estrategias de ESOL </a:t>
            </a:r>
            <a:endParaRPr lang="es-US">
              <a:latin typeface="Calibri"/>
              <a:ea typeface="+mn-lt"/>
              <a:cs typeface="Calibri"/>
            </a:endParaRP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s-US">
                <a:latin typeface="Calibri"/>
                <a:ea typeface="+mn-lt"/>
                <a:cs typeface="+mn-lt"/>
              </a:rPr>
              <a:t>Contactarse con el equipo de ESOL para obtener asistencia de ESOL según sea necesario</a:t>
            </a: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s-US">
                <a:latin typeface="Calibri"/>
                <a:ea typeface="+mn-lt"/>
                <a:cs typeface="+mn-lt"/>
              </a:rPr>
              <a:t>Conocer los niveles de ESOL de sus estudiantes</a:t>
            </a:r>
            <a:endParaRPr lang="es-US">
              <a:latin typeface="Calibri"/>
              <a:cs typeface="Calibri"/>
            </a:endParaRP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s-US">
                <a:latin typeface="Calibri"/>
                <a:ea typeface="+mn-lt"/>
                <a:cs typeface="+mn-lt"/>
              </a:rPr>
              <a:t>Revisar y usar los estándares WIDA y los descriptores Can Do</a:t>
            </a:r>
            <a:endParaRPr lang="es-US">
              <a:latin typeface="Calibri"/>
              <a:cs typeface="Calibri"/>
            </a:endParaRP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s-US">
                <a:latin typeface="Calibri"/>
                <a:ea typeface="+mn-lt"/>
                <a:cs typeface="+mn-lt"/>
              </a:rPr>
              <a:t>Mantener abiertas las líneas de comunicación</a:t>
            </a:r>
            <a:endParaRPr lang="es-US">
              <a:latin typeface="Calibri"/>
            </a:endParaRPr>
          </a:p>
          <a:p>
            <a:pPr marL="457200" indent="-3810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E196C4-0A67-C32D-093C-EFCFB772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1" y="2770434"/>
            <a:ext cx="2743200" cy="14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9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69CB-B4CB-46B0-8F52-1DBB2C81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28" y="2181726"/>
            <a:ext cx="3549121" cy="1371600"/>
          </a:xfrm>
        </p:spPr>
        <p:txBody>
          <a:bodyPr>
            <a:normAutofit/>
          </a:bodyPr>
          <a:lstStyle/>
          <a:p>
            <a:r>
              <a:rPr lang="en-US" sz="3200" b="1">
                <a:latin typeface="Calibri"/>
                <a:cs typeface="Calibri"/>
              </a:rPr>
              <a:t>FLVS ESOL Information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A7392792-6A2E-48BB-AAD2-DA9C2D322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345036"/>
              </p:ext>
            </p:extLst>
          </p:nvPr>
        </p:nvGraphicFramePr>
        <p:xfrm>
          <a:off x="4610852" y="1476642"/>
          <a:ext cx="5259257" cy="437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32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69CB-B4CB-46B0-8F52-1DBB2C81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28" y="2181726"/>
            <a:ext cx="3549121" cy="1371600"/>
          </a:xfrm>
        </p:spPr>
        <p:txBody>
          <a:bodyPr>
            <a:normAutofit/>
          </a:bodyPr>
          <a:lstStyle/>
          <a:p>
            <a:r>
              <a:rPr lang="en-US" sz="3200" b="1">
                <a:latin typeface="Calibri"/>
                <a:cs typeface="Calibri"/>
              </a:rPr>
              <a:t>Informacion de ESOL de FLVS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A7392792-6A2E-48BB-AAD2-DA9C2D322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240700"/>
              </p:ext>
            </p:extLst>
          </p:nvPr>
        </p:nvGraphicFramePr>
        <p:xfrm>
          <a:off x="4567039" y="1478839"/>
          <a:ext cx="5561969" cy="458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888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69CB-B4CB-46B0-8F52-1DBB2C81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623" y="2964329"/>
            <a:ext cx="3087910" cy="1371600"/>
          </a:xfrm>
        </p:spPr>
        <p:txBody>
          <a:bodyPr>
            <a:noAutofit/>
          </a:bodyPr>
          <a:lstStyle/>
          <a:p>
            <a:r>
              <a:rPr lang="en-US" sz="3500" b="1">
                <a:latin typeface="Calibri"/>
                <a:cs typeface="Calibri"/>
              </a:rPr>
              <a:t>ESOL </a:t>
            </a:r>
            <a:br>
              <a:rPr lang="en-US" sz="3500" b="1">
                <a:latin typeface="Calibri"/>
                <a:cs typeface="Calibri"/>
              </a:rPr>
            </a:br>
            <a:r>
              <a:rPr lang="en-US" sz="3500" b="1">
                <a:latin typeface="Calibri"/>
                <a:cs typeface="Calibri"/>
              </a:rPr>
              <a:t>Resources for Students to Use at Home</a:t>
            </a:r>
          </a:p>
        </p:txBody>
      </p:sp>
      <p:sp>
        <p:nvSpPr>
          <p:cNvPr id="135" name="Content Placeholder 134">
            <a:extLst>
              <a:ext uri="{FF2B5EF4-FFF2-40B4-BE49-F238E27FC236}">
                <a16:creationId xmlns:a16="http://schemas.microsoft.com/office/drawing/2014/main" id="{F445E523-3D39-4167-96AC-068E454B5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082" y="836194"/>
            <a:ext cx="6965493" cy="510540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latin typeface="Calibri"/>
                <a:cs typeface="Calibri"/>
              </a:rPr>
              <a:t>General Resources: </a:t>
            </a:r>
            <a:endParaRPr lang="en-US" sz="2500" dirty="0">
              <a:latin typeface="Corbel" panose="020B0503020204020204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cs typeface="Calibri"/>
                <a:hlinkClick r:id="rId2"/>
              </a:rPr>
              <a:t>Activities for ESL Students</a:t>
            </a:r>
            <a:r>
              <a:rPr lang="en-US" sz="2500" dirty="0">
                <a:latin typeface="Calibri"/>
                <a:cs typeface="Calibri"/>
              </a:rPr>
              <a:t> 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3"/>
              </a:rPr>
              <a:t>English Lessons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Calibri"/>
                <a:cs typeface="Calibri"/>
                <a:hlinkClick r:id="rId4"/>
              </a:rPr>
              <a:t>Larry</a:t>
            </a:r>
            <a:r>
              <a:rPr lang="en-US" sz="2500" dirty="0">
                <a:latin typeface="Calibri"/>
                <a:cs typeface="Calibri"/>
                <a:hlinkClick r:id="rId4"/>
              </a:rPr>
              <a:t> Ferlazzo's Website of the Day</a:t>
            </a:r>
            <a:r>
              <a:rPr lang="en-US" sz="2500" dirty="0">
                <a:latin typeface="Calibri"/>
                <a:cs typeface="Calibri"/>
              </a:rPr>
              <a:t> </a:t>
            </a:r>
            <a:endParaRPr lang="en-US" sz="250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5"/>
              </a:rPr>
              <a:t>The Children's Digital Learning Library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6"/>
              </a:rPr>
              <a:t>Colorin Colorado</a:t>
            </a:r>
            <a:r>
              <a:rPr lang="en-US" sz="2500" dirty="0">
                <a:latin typeface="Calibri"/>
                <a:ea typeface="+mn-lt"/>
                <a:cs typeface="Calibri"/>
              </a:rPr>
              <a:t> </a:t>
            </a:r>
            <a:endParaRPr lang="en-US" sz="2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b="1" dirty="0">
                <a:latin typeface="Calibri"/>
                <a:ea typeface="+mn-lt"/>
                <a:cs typeface="Calibri"/>
              </a:rPr>
              <a:t>Vocabulary: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7"/>
              </a:rPr>
              <a:t>Spelling City</a:t>
            </a:r>
            <a:r>
              <a:rPr lang="en-US" sz="2500" dirty="0">
                <a:latin typeface="Calibri"/>
                <a:ea typeface="+mn-lt"/>
                <a:cs typeface="Calibri"/>
              </a:rPr>
              <a:t> </a:t>
            </a:r>
            <a:endParaRPr lang="en-US" sz="2500"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b="1" dirty="0">
                <a:latin typeface="Calibri"/>
                <a:ea typeface="+mn-lt"/>
                <a:cs typeface="Calibri"/>
              </a:rPr>
              <a:t>Phonics: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8"/>
              </a:rPr>
              <a:t>Starfall Grades K-3</a:t>
            </a:r>
            <a:endParaRPr lang="en-US" sz="2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b="1" dirty="0">
                <a:latin typeface="Calibri"/>
                <a:ea typeface="+mn-lt"/>
                <a:cs typeface="Calibri"/>
              </a:rPr>
              <a:t>All Subjects: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9"/>
              </a:rPr>
              <a:t>Booklet</a:t>
            </a:r>
            <a:r>
              <a:rPr lang="en-US" sz="2500" dirty="0">
                <a:latin typeface="Calibri"/>
                <a:ea typeface="+mn-lt"/>
                <a:cs typeface="Calibri"/>
              </a:rPr>
              <a:t> 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10"/>
              </a:rPr>
              <a:t>Academic Glossaries</a:t>
            </a:r>
            <a:r>
              <a:rPr lang="en-US" sz="2500" dirty="0">
                <a:latin typeface="Calibri"/>
                <a:ea typeface="+mn-lt"/>
                <a:cs typeface="Calibri"/>
              </a:rPr>
              <a:t> </a:t>
            </a:r>
            <a:endParaRPr lang="en-US" sz="2500">
              <a:latin typeface="Corbel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11"/>
              </a:rPr>
              <a:t>Educational Resources</a:t>
            </a:r>
            <a:endParaRPr lang="en-US" sz="2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b="1" dirty="0">
                <a:latin typeface="Calibri"/>
                <a:ea typeface="+mn-lt"/>
                <a:cs typeface="Calibri"/>
              </a:rPr>
              <a:t>Translation:</a:t>
            </a:r>
            <a:endParaRPr lang="en-US" sz="2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12"/>
              </a:rPr>
              <a:t>Google Translate</a:t>
            </a:r>
            <a:endParaRPr lang="en-US" sz="2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13"/>
              </a:rPr>
              <a:t>Babelfish</a:t>
            </a:r>
            <a:endParaRPr lang="en-US" sz="25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5540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69CB-B4CB-46B0-8F52-1DBB2C81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623" y="3193973"/>
            <a:ext cx="3087910" cy="1371600"/>
          </a:xfrm>
        </p:spPr>
        <p:txBody>
          <a:bodyPr>
            <a:noAutofit/>
          </a:bodyPr>
          <a:lstStyle/>
          <a:p>
            <a:r>
              <a:rPr lang="es-US" sz="3500" b="1">
                <a:latin typeface="Calibri"/>
                <a:cs typeface="Calibri"/>
              </a:rPr>
              <a:t>Recursos de ESOL Para Que Los Estudiantes Usen En Casa</a:t>
            </a:r>
          </a:p>
        </p:txBody>
      </p:sp>
      <p:sp>
        <p:nvSpPr>
          <p:cNvPr id="135" name="Content Placeholder 134">
            <a:extLst>
              <a:ext uri="{FF2B5EF4-FFF2-40B4-BE49-F238E27FC236}">
                <a16:creationId xmlns:a16="http://schemas.microsoft.com/office/drawing/2014/main" id="{F445E523-3D39-4167-96AC-068E454B5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452" y="836194"/>
            <a:ext cx="7028123" cy="510540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b="1" dirty="0" err="1">
                <a:latin typeface="Calibri"/>
                <a:cs typeface="Calibri"/>
              </a:rPr>
              <a:t>Recursos</a:t>
            </a:r>
            <a:r>
              <a:rPr lang="en-US" sz="2500" b="1" dirty="0">
                <a:latin typeface="Calibri"/>
                <a:cs typeface="Calibri"/>
              </a:rPr>
              <a:t> Generales: </a:t>
            </a:r>
            <a:endParaRPr lang="en-US" sz="2500" dirty="0">
              <a:latin typeface="Corbel" panose="020B0503020204020204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cs typeface="Calibri"/>
                <a:hlinkClick r:id="rId2"/>
              </a:rPr>
              <a:t>Activities for ESL Students</a:t>
            </a:r>
            <a:r>
              <a:rPr lang="en-US" sz="2500" dirty="0">
                <a:latin typeface="Calibri"/>
                <a:cs typeface="Calibri"/>
              </a:rPr>
              <a:t> </a:t>
            </a:r>
            <a:endParaRPr lang="en-US" sz="250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3"/>
              </a:rPr>
              <a:t>English Lessons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Calibri"/>
                <a:cs typeface="Calibri"/>
                <a:hlinkClick r:id="rId4"/>
              </a:rPr>
              <a:t>Larry</a:t>
            </a:r>
            <a:r>
              <a:rPr lang="en-US" sz="2500" dirty="0">
                <a:latin typeface="Calibri"/>
                <a:cs typeface="Calibri"/>
                <a:hlinkClick r:id="rId4"/>
              </a:rPr>
              <a:t> Ferlazzo's Website of the Day</a:t>
            </a:r>
            <a:r>
              <a:rPr lang="en-US" sz="2500" dirty="0">
                <a:latin typeface="Calibri"/>
                <a:cs typeface="Calibri"/>
              </a:rPr>
              <a:t> </a:t>
            </a:r>
            <a:endParaRPr lang="en-US" sz="2500">
              <a:latin typeface="Corbel" panose="020B0503020204020204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cs typeface="Calibri"/>
                <a:hlinkClick r:id="rId5"/>
              </a:rPr>
              <a:t>The Children's Digital Learning</a:t>
            </a:r>
            <a:r>
              <a:rPr lang="en-US" sz="2500" dirty="0">
                <a:latin typeface="Calibri"/>
                <a:ea typeface="+mn-lt"/>
                <a:cs typeface="Calibri"/>
                <a:hlinkClick r:id="rId5"/>
              </a:rPr>
              <a:t> Library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6"/>
              </a:rPr>
              <a:t>Colorin Colorado</a:t>
            </a:r>
            <a:r>
              <a:rPr lang="en-US" sz="2500" dirty="0">
                <a:latin typeface="Calibri"/>
                <a:ea typeface="+mn-lt"/>
                <a:cs typeface="Calibri"/>
              </a:rPr>
              <a:t> </a:t>
            </a:r>
            <a:endParaRPr lang="en-US" sz="2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b="1" dirty="0" err="1">
                <a:latin typeface="Calibri"/>
                <a:ea typeface="+mn-lt"/>
                <a:cs typeface="Calibri"/>
              </a:rPr>
              <a:t>Vocabulario</a:t>
            </a:r>
            <a:r>
              <a:rPr lang="en-US" sz="2500" b="1" dirty="0">
                <a:latin typeface="Calibri"/>
                <a:ea typeface="+mn-lt"/>
                <a:cs typeface="Calibri"/>
              </a:rPr>
              <a:t>: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7"/>
              </a:rPr>
              <a:t>Spelling City</a:t>
            </a:r>
            <a:r>
              <a:rPr lang="en-US" sz="2500" dirty="0">
                <a:latin typeface="Calibri"/>
                <a:ea typeface="+mn-lt"/>
                <a:cs typeface="Calibri"/>
              </a:rPr>
              <a:t> </a:t>
            </a:r>
            <a:endParaRPr lang="en-US" sz="2500"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b="1" dirty="0" err="1">
                <a:latin typeface="Calibri"/>
                <a:ea typeface="+mn-lt"/>
                <a:cs typeface="Calibri"/>
              </a:rPr>
              <a:t>Fonicos</a:t>
            </a:r>
            <a:r>
              <a:rPr lang="en-US" sz="2500" b="1" dirty="0">
                <a:latin typeface="Calibri"/>
                <a:ea typeface="+mn-lt"/>
                <a:cs typeface="Calibri"/>
              </a:rPr>
              <a:t>: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8"/>
              </a:rPr>
              <a:t>Starfall Grades K-3</a:t>
            </a:r>
            <a:endParaRPr lang="en-US" sz="2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b="1" dirty="0" err="1">
                <a:latin typeface="Calibri"/>
                <a:ea typeface="+mn-lt"/>
                <a:cs typeface="Calibri"/>
              </a:rPr>
              <a:t>Todas</a:t>
            </a:r>
            <a:r>
              <a:rPr lang="en-US" sz="2500" b="1" dirty="0">
                <a:latin typeface="Calibri"/>
                <a:ea typeface="+mn-lt"/>
                <a:cs typeface="Calibri"/>
              </a:rPr>
              <a:t> las </a:t>
            </a:r>
            <a:r>
              <a:rPr lang="en-US" sz="2500" b="1" dirty="0" err="1">
                <a:latin typeface="Calibri"/>
                <a:ea typeface="+mn-lt"/>
                <a:cs typeface="Calibri"/>
              </a:rPr>
              <a:t>Asignaturas</a:t>
            </a:r>
            <a:r>
              <a:rPr lang="en-US" sz="2500" b="1" dirty="0">
                <a:latin typeface="Calibri"/>
                <a:ea typeface="+mn-lt"/>
                <a:cs typeface="Calibri"/>
              </a:rPr>
              <a:t>: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9"/>
              </a:rPr>
              <a:t>Booklet</a:t>
            </a:r>
            <a:r>
              <a:rPr lang="en-US" sz="2500" dirty="0">
                <a:latin typeface="Calibri"/>
                <a:ea typeface="+mn-lt"/>
                <a:cs typeface="Calibri"/>
              </a:rPr>
              <a:t> </a:t>
            </a:r>
            <a:endParaRPr lang="en-US" sz="2500" dirty="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10"/>
              </a:rPr>
              <a:t>Academic Glossaries</a:t>
            </a:r>
            <a:r>
              <a:rPr lang="en-US" sz="2500" dirty="0">
                <a:latin typeface="Calibri"/>
                <a:ea typeface="+mn-lt"/>
                <a:cs typeface="Calibri"/>
              </a:rPr>
              <a:t> </a:t>
            </a:r>
            <a:endParaRPr lang="en-US" sz="2500">
              <a:latin typeface="Corbel" panose="020B0503020204020204"/>
              <a:ea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11"/>
              </a:rPr>
              <a:t>Educational Resources</a:t>
            </a:r>
            <a:endParaRPr lang="en-US" sz="2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b="1" dirty="0" err="1">
                <a:latin typeface="Calibri"/>
                <a:ea typeface="+mn-lt"/>
                <a:cs typeface="Calibri"/>
              </a:rPr>
              <a:t>Traduccion</a:t>
            </a:r>
            <a:r>
              <a:rPr lang="en-US" sz="2500" b="1" dirty="0">
                <a:latin typeface="Calibri"/>
                <a:ea typeface="+mn-lt"/>
                <a:cs typeface="Calibri"/>
              </a:rPr>
              <a:t>:</a:t>
            </a:r>
            <a:endParaRPr lang="en-US" sz="2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12"/>
              </a:rPr>
              <a:t>Google Translate</a:t>
            </a:r>
            <a:endParaRPr lang="en-US" sz="2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1287C3"/>
              </a:buClr>
            </a:pPr>
            <a:r>
              <a:rPr lang="en-US" sz="2500" dirty="0">
                <a:latin typeface="Calibri"/>
                <a:ea typeface="+mn-lt"/>
                <a:cs typeface="Calibri"/>
                <a:hlinkClick r:id="rId13"/>
              </a:rPr>
              <a:t>Babelfish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02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6AD85-FF02-4C00-8441-F4E8A1E9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/>
                <a:cs typeface="Calibri"/>
              </a:rPr>
              <a:t>Comments, Concerns,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5E32-9605-4B7A-9454-3DB206B24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157012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cs typeface="Calibri"/>
              </a:rPr>
              <a:t>Contact the ESOL Team at </a:t>
            </a:r>
            <a:r>
              <a:rPr lang="en-US" sz="3200" dirty="0">
                <a:latin typeface="Calibri"/>
                <a:cs typeface="Calibri"/>
                <a:hlinkClick r:id="rId2"/>
              </a:rPr>
              <a:t>ESOLTeam@flvs.net</a:t>
            </a:r>
            <a:endParaRPr lang="en-US" sz="3200">
              <a:latin typeface="Calibri"/>
              <a:ea typeface="Calibri"/>
              <a:cs typeface="Calibri"/>
            </a:endParaRPr>
          </a:p>
          <a:p>
            <a:pPr marL="0" indent="0">
              <a:buClr>
                <a:srgbClr val="1287C3"/>
              </a:buClr>
              <a:buNone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2CABEA86-88FB-4EC3-BB3B-04E34D9B7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187" y="4006754"/>
            <a:ext cx="4277638" cy="14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6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783" y="868726"/>
            <a:ext cx="4978303" cy="36589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latin typeface="Calibri"/>
                <a:ea typeface="+mj-lt"/>
                <a:cs typeface="+mj-lt"/>
              </a:rPr>
              <a:t>Flex</a:t>
            </a:r>
            <a:r>
              <a:rPr lang="es-US" b="1">
                <a:latin typeface="Calibri"/>
                <a:ea typeface="+mj-lt"/>
                <a:cs typeface="+mj-lt"/>
              </a:rPr>
              <a:t> Paquete de Bienvenida Para Padres de Estudiantes en ESOL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31239E06-521C-45E0-AE54-C1F4B4040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906" y="3872067"/>
            <a:ext cx="4683323" cy="268171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5DC8E381-4A13-452E-B195-593284421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11" y="749468"/>
            <a:ext cx="1919537" cy="18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90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6AD85-FF02-4C00-8441-F4E8A1E9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>
                <a:latin typeface="Calibri"/>
                <a:cs typeface="Calibri"/>
              </a:rPr>
              <a:t>¿Comentarios, Preocupaciones, Preguntas?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5E32-9605-4B7A-9454-3DB206B24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1359570"/>
          </a:xfrm>
        </p:spPr>
        <p:txBody>
          <a:bodyPr/>
          <a:lstStyle/>
          <a:p>
            <a:pPr marL="0" indent="0" algn="ctr">
              <a:buNone/>
            </a:pPr>
            <a:r>
              <a:rPr lang="es-US" sz="3200" dirty="0">
                <a:latin typeface="Calibri"/>
                <a:cs typeface="Calibri"/>
              </a:rPr>
              <a:t>Contacte</a:t>
            </a:r>
            <a:r>
              <a:rPr lang="en-US" sz="3200" dirty="0">
                <a:latin typeface="Calibri"/>
                <a:cs typeface="Calibri"/>
              </a:rPr>
              <a:t> al Equipo de ESOL a </a:t>
            </a:r>
            <a:r>
              <a:rPr lang="en-US" sz="3200" dirty="0">
                <a:latin typeface="Calibri"/>
                <a:cs typeface="Calibri"/>
                <a:hlinkClick r:id="rId2"/>
              </a:rPr>
              <a:t>ESOLTeam@flvs.net</a:t>
            </a:r>
            <a:endParaRPr lang="en-US" sz="3200">
              <a:latin typeface="Calibri"/>
              <a:ea typeface="Calibri"/>
              <a:cs typeface="Calibri"/>
            </a:endParaRPr>
          </a:p>
          <a:p>
            <a:pPr marL="0" indent="0">
              <a:buClr>
                <a:srgbClr val="1287C3"/>
              </a:buClr>
              <a:buNone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76C661B4-C70A-4893-B6D1-FD314B6C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784" y="4033262"/>
            <a:ext cx="3776597" cy="13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8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B6E02A-4A5C-4A2B-A5C9-CBAFCF66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625841"/>
            <a:ext cx="3041557" cy="3969415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b="1">
                <a:solidFill>
                  <a:schemeClr val="tx2"/>
                </a:solidFill>
                <a:latin typeface="Calibri"/>
                <a:cs typeface="Calibri"/>
              </a:rPr>
              <a:t>    Program</a:t>
            </a:r>
            <a:r>
              <a:rPr lang="en-US" sz="3200">
                <a:solidFill>
                  <a:schemeClr val="tx2"/>
                </a:solidFill>
                <a:latin typeface="Calibri"/>
                <a:cs typeface="Calibri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6566C-A730-4E21-AFD2-80B1C0B3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466" y="1072609"/>
            <a:ext cx="7036430" cy="48964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342900">
              <a:lnSpc>
                <a:spcPct val="90000"/>
              </a:lnSpc>
              <a:spcBef>
                <a:spcPts val="0"/>
              </a:spcBef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Identify potential students who may need assistance with developing English language proficiency</a:t>
            </a:r>
            <a:endParaRPr lang="en-US">
              <a:latin typeface="Calibri"/>
              <a:ea typeface="+mn-lt"/>
              <a:cs typeface="Calibri"/>
            </a:endParaRPr>
          </a:p>
          <a:p>
            <a:pPr marL="457200" indent="-342900">
              <a:lnSpc>
                <a:spcPct val="90000"/>
              </a:lnSpc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Provide support to families of ESOL students</a:t>
            </a:r>
            <a:endParaRPr lang="en-US">
              <a:latin typeface="Calibri"/>
              <a:ea typeface="+mn-lt"/>
              <a:cs typeface="Calibri"/>
            </a:endParaRPr>
          </a:p>
          <a:p>
            <a:pPr marL="457200" indent="-342900">
              <a:lnSpc>
                <a:spcPct val="90000"/>
              </a:lnSpc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Teachers must provide accommodations and use ESOL strategies</a:t>
            </a:r>
            <a:endParaRPr lang="en-US">
              <a:latin typeface="Calibri"/>
              <a:ea typeface="+mn-lt"/>
              <a:cs typeface="Calibri"/>
            </a:endParaRPr>
          </a:p>
          <a:p>
            <a:pPr marL="457200" indent="-342900">
              <a:lnSpc>
                <a:spcPct val="90000"/>
              </a:lnSpc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Teachers in Florida must be ESOL endorsed or certified</a:t>
            </a:r>
            <a:endParaRPr lang="en-US">
              <a:latin typeface="Calibri"/>
              <a:ea typeface="+mn-lt"/>
              <a:cs typeface="Calibri"/>
            </a:endParaRPr>
          </a:p>
          <a:p>
            <a:pPr marL="457200" indent="-342900">
              <a:lnSpc>
                <a:spcPct val="90000"/>
              </a:lnSpc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Schools must provide equal opportunity for education to ELLs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16652E-15F2-46DA-AFF1-10DB017E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15" y="2179007"/>
            <a:ext cx="2743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2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B6E02A-4A5C-4A2B-A5C9-CBAFCF66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671" y="1072609"/>
            <a:ext cx="3041557" cy="3113469"/>
          </a:xfrm>
          <a:effectLst/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Calibri"/>
                <a:cs typeface="Calibri"/>
              </a:rPr>
              <a:t>Programa de </a:t>
            </a:r>
            <a:endParaRPr lang="en-US" sz="32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6566C-A730-4E21-AFD2-80B1C0B3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824" y="1429583"/>
            <a:ext cx="7277061" cy="54880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Clr>
                <a:srgbClr val="1287C3"/>
              </a:buClr>
            </a:pPr>
            <a:r>
              <a:rPr lang="es-ES">
                <a:latin typeface="Calibri"/>
                <a:ea typeface="+mn-lt"/>
                <a:cs typeface="+mn-lt"/>
              </a:rPr>
              <a:t>Identifica a los posibles estudiantes que necesitan ayuda para desarrollar el dominio del idioma Inglés</a:t>
            </a:r>
            <a:endParaRPr lang="es-ES">
              <a:latin typeface="Calibri"/>
              <a:cs typeface="Calibri"/>
            </a:endParaRPr>
          </a:p>
          <a:p>
            <a:pPr marL="342900" indent="-342900">
              <a:buClr>
                <a:srgbClr val="1287C3"/>
              </a:buClr>
            </a:pPr>
            <a:r>
              <a:rPr lang="es-ES">
                <a:latin typeface="Calibri"/>
                <a:ea typeface="+mn-lt"/>
                <a:cs typeface="+mn-lt"/>
              </a:rPr>
              <a:t>Brinda apoyo a las familias de los estudiantes de ESOL</a:t>
            </a:r>
          </a:p>
          <a:p>
            <a:pPr marL="342900" indent="-342900">
              <a:buClr>
                <a:srgbClr val="1287C3"/>
              </a:buClr>
            </a:pPr>
            <a:r>
              <a:rPr lang="es-ES">
                <a:latin typeface="Calibri"/>
                <a:ea typeface="+mn-lt"/>
                <a:cs typeface="+mn-lt"/>
              </a:rPr>
              <a:t>Los maestros deben proveer adaptaciones y usar estrategias de ESOL.</a:t>
            </a:r>
            <a:endParaRPr lang="es-ES">
              <a:latin typeface="Calibri"/>
              <a:cs typeface="Calibri"/>
            </a:endParaRPr>
          </a:p>
          <a:p>
            <a:pPr marL="342900" indent="-342900">
              <a:buClr>
                <a:srgbClr val="1287C3"/>
              </a:buClr>
            </a:pPr>
            <a:r>
              <a:rPr lang="es-ES">
                <a:latin typeface="Calibri"/>
                <a:ea typeface="+mn-lt"/>
                <a:cs typeface="+mn-lt"/>
              </a:rPr>
              <a:t>Los maestros en la Florida deben tener la certificación de ESOL.</a:t>
            </a:r>
          </a:p>
          <a:p>
            <a:pPr marL="342900" indent="-342900">
              <a:buClr>
                <a:srgbClr val="1287C3"/>
              </a:buClr>
            </a:pPr>
            <a:r>
              <a:rPr lang="es-ES">
                <a:latin typeface="Calibri"/>
                <a:ea typeface="+mn-lt"/>
                <a:cs typeface="+mn-lt"/>
              </a:rPr>
              <a:t>Las escuelas deben brindar igualdad de oportunidades educativas a los estudiantes ELL.</a:t>
            </a:r>
            <a:endParaRPr lang="es-ES">
              <a:latin typeface="Calibri"/>
              <a:cs typeface="Calibri"/>
            </a:endParaRPr>
          </a:p>
          <a:p>
            <a:pPr marL="0" indent="0">
              <a:buClr>
                <a:srgbClr val="1287C3"/>
              </a:buClr>
              <a:buNone/>
            </a:pPr>
            <a:endParaRPr lang="es-ES">
              <a:latin typeface="Calibri"/>
              <a:cs typeface="Calibri"/>
            </a:endParaRPr>
          </a:p>
          <a:p>
            <a:pPr marL="342900" indent="-342900">
              <a:buClr>
                <a:srgbClr val="1287C3"/>
              </a:buClr>
            </a:pPr>
            <a:endParaRPr lang="en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8AAF655-1FDA-43C4-A1B3-901A4A9A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58" y="2942344"/>
            <a:ext cx="2743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FCCD88-134E-4AFC-A3D0-0DE7818F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881" y="611398"/>
            <a:ext cx="3031119" cy="2278401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b="1">
                <a:solidFill>
                  <a:schemeClr val="tx2"/>
                </a:solidFill>
                <a:latin typeface="Calibri"/>
                <a:cs typeface="Calibri"/>
              </a:rPr>
              <a:t>FLVS Flex ESOL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C1CE-2CD1-4B33-B0EF-EC2D38F5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538" y="611398"/>
            <a:ext cx="6670754" cy="5974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Mainstream/immersion model- all instruction, assignments, DBAs are done in English.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Clr>
                <a:srgbClr val="1287C3"/>
              </a:buClr>
            </a:pPr>
            <a:r>
              <a:rPr lang="en-US" dirty="0">
                <a:latin typeface="Calibri"/>
                <a:ea typeface="Calibri"/>
                <a:cs typeface="Calibri"/>
              </a:rPr>
              <a:t>Parents/Guardians self-report if their student is an ELL upon enrollment and email records to </a:t>
            </a:r>
            <a:r>
              <a:rPr lang="en-US" dirty="0">
                <a:latin typeface="Calibri"/>
                <a:ea typeface="Calibri"/>
                <a:cs typeface="Calibri"/>
                <a:hlinkClick r:id="rId3"/>
              </a:rPr>
              <a:t>ESOLTeam@flvs.net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  <a:p>
            <a:pPr>
              <a:buClr>
                <a:srgbClr val="1287C3"/>
              </a:buClr>
            </a:pPr>
            <a:r>
              <a:rPr lang="en-US" dirty="0">
                <a:latin typeface="Calibri"/>
                <a:cs typeface="Calibri"/>
              </a:rPr>
              <a:t>ESOL Coordinators will verify ESOL status and document in student records. 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Clr>
                <a:srgbClr val="1287C3"/>
              </a:buClr>
            </a:pPr>
            <a:r>
              <a:rPr lang="en-US" dirty="0">
                <a:latin typeface="Calibri"/>
                <a:cs typeface="Calibri"/>
              </a:rPr>
              <a:t>ESOL Coordinators monitor student progress and communicate with teachers and parents.</a:t>
            </a:r>
            <a:endParaRPr lang="en-US" dirty="0"/>
          </a:p>
          <a:p>
            <a:pPr>
              <a:buClr>
                <a:srgbClr val="1287C3"/>
              </a:buClr>
            </a:pPr>
            <a:r>
              <a:rPr lang="en-US" dirty="0">
                <a:latin typeface="Calibri"/>
                <a:cs typeface="Calibri"/>
              </a:rPr>
              <a:t>ELL Accommodations for testing: Small group, extended time and use of word-to-word dictionary and academic glossary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Clr>
                <a:srgbClr val="1287C3"/>
              </a:buClr>
            </a:pPr>
            <a:endParaRPr lang="en-US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3DDBF3-0F37-4A5F-B3DF-26CCCABAA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919" y="24490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FCCD88-134E-4AFC-A3D0-0DE7818F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31119" cy="1516401"/>
          </a:xfrm>
          <a:effectLst/>
        </p:spPr>
        <p:txBody>
          <a:bodyPr anchor="ctr">
            <a:normAutofit fontScale="90000"/>
          </a:bodyPr>
          <a:lstStyle/>
          <a:p>
            <a:r>
              <a:rPr lang="en-US" sz="3200" b="1" err="1">
                <a:solidFill>
                  <a:schemeClr val="tx2"/>
                </a:solidFill>
                <a:latin typeface="Calibri"/>
                <a:cs typeface="Calibri"/>
              </a:rPr>
              <a:t>Servicios</a:t>
            </a:r>
            <a:r>
              <a:rPr lang="en-US" sz="3200" b="1">
                <a:solidFill>
                  <a:schemeClr val="tx2"/>
                </a:solidFill>
                <a:latin typeface="Calibri"/>
                <a:cs typeface="Calibri"/>
              </a:rPr>
              <a:t> de ESOL </a:t>
            </a:r>
            <a:r>
              <a:rPr lang="en-US" sz="3200" b="1" err="1">
                <a:solidFill>
                  <a:schemeClr val="tx2"/>
                </a:solidFill>
                <a:latin typeface="Calibri"/>
                <a:cs typeface="Calibri"/>
              </a:rPr>
              <a:t>en</a:t>
            </a:r>
            <a:r>
              <a:rPr lang="en-US" sz="3200" b="1">
                <a:solidFill>
                  <a:schemeClr val="tx2"/>
                </a:solidFill>
                <a:latin typeface="Calibri"/>
                <a:cs typeface="Calibri"/>
              </a:rPr>
              <a:t> FLVS a Tiempo </a:t>
            </a:r>
            <a:r>
              <a:rPr lang="en-US" sz="3200" b="1" err="1">
                <a:solidFill>
                  <a:schemeClr val="tx2"/>
                </a:solidFill>
                <a:latin typeface="Calibri"/>
                <a:cs typeface="Calibri"/>
              </a:rPr>
              <a:t>Completo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C1CE-2CD1-4B33-B0EF-EC2D38F5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435" y="1072609"/>
            <a:ext cx="7234119" cy="51264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US" dirty="0">
                <a:latin typeface="Calibri"/>
                <a:ea typeface="+mn-lt"/>
                <a:cs typeface="+mn-lt"/>
              </a:rPr>
              <a:t>Modelo convencional/de inmersión: la instrucción, las asignaciones y las evaluaciones orales (</a:t>
            </a:r>
            <a:r>
              <a:rPr lang="es-US" dirty="0" err="1">
                <a:latin typeface="Calibri"/>
                <a:ea typeface="+mn-lt"/>
                <a:cs typeface="+mn-lt"/>
              </a:rPr>
              <a:t>DBAs</a:t>
            </a:r>
            <a:r>
              <a:rPr lang="es-US" dirty="0">
                <a:latin typeface="Calibri"/>
                <a:ea typeface="+mn-lt"/>
                <a:cs typeface="+mn-lt"/>
              </a:rPr>
              <a:t>) se realizan en Inglés.</a:t>
            </a:r>
            <a:endParaRPr lang="es-US" dirty="0">
              <a:latin typeface="Calibri"/>
              <a:cs typeface="Calibri"/>
            </a:endParaRPr>
          </a:p>
          <a:p>
            <a:pPr>
              <a:buClr>
                <a:srgbClr val="1287C3"/>
              </a:buClr>
            </a:pPr>
            <a:r>
              <a:rPr lang="es" dirty="0">
                <a:latin typeface="Calibri"/>
                <a:ea typeface="+mn-lt"/>
                <a:cs typeface="+mn-lt"/>
              </a:rPr>
              <a:t>Los padres/tutores informan por sí mismos si su estudiante es un ELL al momento de la inscripción y envían los registros por correo electrónico a </a:t>
            </a:r>
            <a:r>
              <a:rPr lang="es" dirty="0">
                <a:latin typeface="Calibri"/>
                <a:ea typeface="+mn-lt"/>
                <a:cs typeface="+mn-lt"/>
                <a:hlinkClick r:id="rId3"/>
              </a:rPr>
              <a:t>ESOLTeam@flvs.net</a:t>
            </a:r>
            <a:r>
              <a:rPr lang="es" dirty="0">
                <a:latin typeface="Calibri"/>
                <a:ea typeface="+mn-lt"/>
                <a:cs typeface="+mn-lt"/>
              </a:rPr>
              <a:t>.</a:t>
            </a:r>
            <a:endParaRPr lang="en-US" dirty="0"/>
          </a:p>
          <a:p>
            <a:pPr>
              <a:buClr>
                <a:srgbClr val="1287C3"/>
              </a:buClr>
            </a:pPr>
            <a:r>
              <a:rPr lang="es" dirty="0">
                <a:latin typeface="Calibri"/>
                <a:ea typeface="+mn-lt"/>
                <a:cs typeface="+mn-lt"/>
              </a:rPr>
              <a:t>Los Coordinadores de ESOL verificarán el estado de ESOL y lo documentarán en los expedientes de los estudiantes</a:t>
            </a:r>
            <a:r>
              <a:rPr lang="es" dirty="0">
                <a:latin typeface="Consolas"/>
                <a:ea typeface="+mn-lt"/>
                <a:cs typeface="+mn-lt"/>
              </a:rPr>
              <a:t>.</a:t>
            </a:r>
            <a:r>
              <a:rPr lang="es-US" dirty="0">
                <a:latin typeface="Calibri"/>
                <a:ea typeface="+mn-lt"/>
                <a:cs typeface="+mn-lt"/>
              </a:rPr>
              <a:t> </a:t>
            </a:r>
            <a:endParaRPr lang="es-US" dirty="0">
              <a:latin typeface="Calibri"/>
              <a:ea typeface="+mn-lt"/>
              <a:cs typeface="Calibri"/>
            </a:endParaRPr>
          </a:p>
          <a:p>
            <a:pPr>
              <a:buClr>
                <a:srgbClr val="1287C3"/>
              </a:buClr>
            </a:pPr>
            <a:r>
              <a:rPr lang="es-US" dirty="0">
                <a:latin typeface="Calibri"/>
                <a:ea typeface="+mn-lt"/>
                <a:cs typeface="+mn-lt"/>
              </a:rPr>
              <a:t>Los Coordinadores de ESOL monitorean el progreso de los ELL  y se comunican con los maestros y los padres.</a:t>
            </a:r>
            <a:endParaRPr lang="es-US" dirty="0">
              <a:latin typeface="Calibri"/>
              <a:cs typeface="Calibri"/>
            </a:endParaRPr>
          </a:p>
          <a:p>
            <a:pPr>
              <a:buClr>
                <a:srgbClr val="1287C3"/>
              </a:buClr>
            </a:pPr>
            <a:r>
              <a:rPr lang="es-US" dirty="0">
                <a:latin typeface="Calibri"/>
                <a:ea typeface="+mn-lt"/>
                <a:cs typeface="+mn-lt"/>
              </a:rPr>
              <a:t>Adaptaciones de ELL para las pruebas y exámenes: Grupo pequeño, tiempo adicional y uso de diccionario de palabra a palabra y glosario académico.</a:t>
            </a:r>
            <a:endParaRPr lang="es-US" dirty="0">
              <a:latin typeface="Calibri"/>
              <a:cs typeface="Calibri"/>
            </a:endParaRPr>
          </a:p>
          <a:p>
            <a:pPr>
              <a:buClr>
                <a:srgbClr val="1287C3"/>
              </a:buClr>
            </a:pPr>
            <a:endParaRPr lang="en-US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C086FC-92F3-4FDD-AE84-25FC29F09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397" y="27227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6C5F458-F0B9-4584-B7A3-BA39F9E9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CB05C20-E83D-43CE-B774-A1498475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066" y="2098936"/>
            <a:ext cx="2491021" cy="19692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>
                <a:latin typeface="Calibri"/>
                <a:cs typeface="Calibri"/>
              </a:rPr>
              <a:t>ESOL Levels Based on</a:t>
            </a:r>
            <a:br>
              <a:rPr lang="en-US" sz="3200" b="1">
                <a:latin typeface="Calibri"/>
                <a:cs typeface="Calibri"/>
              </a:rPr>
            </a:br>
            <a:r>
              <a:rPr lang="en-US" sz="3200" b="1">
                <a:latin typeface="Calibri"/>
                <a:cs typeface="Calibri"/>
              </a:rPr>
              <a:t>ACCESS</a:t>
            </a:r>
            <a:r>
              <a:rPr lang="en-US" sz="6000"/>
              <a:t> </a:t>
            </a:r>
            <a:endParaRPr lang="en-US"/>
          </a:p>
        </p:txBody>
      </p:sp>
      <p:pic>
        <p:nvPicPr>
          <p:cNvPr id="8" name="Google Shape;160;p27">
            <a:extLst>
              <a:ext uri="{FF2B5EF4-FFF2-40B4-BE49-F238E27FC236}">
                <a16:creationId xmlns:a16="http://schemas.microsoft.com/office/drawing/2014/main" id="{75CB774C-E4B2-4F53-A922-59857750EAFA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08083" y="645285"/>
            <a:ext cx="6502705" cy="4762910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Google Shape;162;p27">
            <a:extLst>
              <a:ext uri="{FF2B5EF4-FFF2-40B4-BE49-F238E27FC236}">
                <a16:creationId xmlns:a16="http://schemas.microsoft.com/office/drawing/2014/main" id="{C1995577-E82C-4A57-B0F5-FD732EF493A0}"/>
              </a:ext>
            </a:extLst>
          </p:cNvPr>
          <p:cNvPicPr preferRelativeResize="0"/>
          <p:nvPr/>
        </p:nvPicPr>
        <p:blipFill rotWithShape="1">
          <a:blip r:embed="rId4"/>
          <a:srcRect l="1399" r="350" b="2020"/>
          <a:stretch/>
        </p:blipFill>
        <p:spPr>
          <a:xfrm>
            <a:off x="7911900" y="5697084"/>
            <a:ext cx="2215399" cy="82985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8780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6C5F458-F0B9-4584-B7A3-BA39F9E9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CB05C20-E83D-43CE-B774-A1498475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066" y="1447226"/>
            <a:ext cx="2491021" cy="2620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US" sz="3200" b="1">
                <a:latin typeface="Calibri"/>
                <a:cs typeface="Calibri"/>
              </a:rPr>
              <a:t>Niveles de ESOL basados en</a:t>
            </a:r>
            <a:br>
              <a:rPr lang="en-US" sz="3200" b="1">
                <a:latin typeface="Calibri"/>
                <a:cs typeface="Calibri"/>
              </a:rPr>
            </a:br>
            <a:r>
              <a:rPr lang="en-US" sz="3200" b="1">
                <a:latin typeface="Calibri"/>
                <a:cs typeface="Calibri"/>
              </a:rPr>
              <a:t>ACCESS</a:t>
            </a:r>
            <a:r>
              <a:rPr lang="en-US" sz="6000"/>
              <a:t> </a:t>
            </a:r>
            <a:endParaRPr lang="en-US"/>
          </a:p>
        </p:txBody>
      </p:sp>
      <p:pic>
        <p:nvPicPr>
          <p:cNvPr id="8" name="Google Shape;160;p27">
            <a:extLst>
              <a:ext uri="{FF2B5EF4-FFF2-40B4-BE49-F238E27FC236}">
                <a16:creationId xmlns:a16="http://schemas.microsoft.com/office/drawing/2014/main" id="{75CB774C-E4B2-4F53-A922-59857750EAFA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08083" y="645285"/>
            <a:ext cx="6502705" cy="4762910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Google Shape;162;p27">
            <a:extLst>
              <a:ext uri="{FF2B5EF4-FFF2-40B4-BE49-F238E27FC236}">
                <a16:creationId xmlns:a16="http://schemas.microsoft.com/office/drawing/2014/main" id="{C1995577-E82C-4A57-B0F5-FD732EF493A0}"/>
              </a:ext>
            </a:extLst>
          </p:cNvPr>
          <p:cNvPicPr preferRelativeResize="0"/>
          <p:nvPr/>
        </p:nvPicPr>
        <p:blipFill rotWithShape="1">
          <a:blip r:embed="rId4"/>
          <a:srcRect l="1399" r="350" b="2020"/>
          <a:stretch/>
        </p:blipFill>
        <p:spPr>
          <a:xfrm>
            <a:off x="7911900" y="5697084"/>
            <a:ext cx="2215399" cy="82985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7719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B41E-DA80-4BEF-918D-CA25131D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n-US" b="1">
                <a:latin typeface="Calibri"/>
                <a:cs typeface="Calibri"/>
              </a:rPr>
              <a:t>ESOL Record Keeping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3A83B-789F-46C3-94CB-166482C99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98133"/>
            <a:ext cx="6855356" cy="379306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342900">
              <a:spcBef>
                <a:spcPts val="0"/>
              </a:spcBef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Keep your ESOL paperwork from the previous school!</a:t>
            </a:r>
            <a:endParaRPr lang="en-US">
              <a:latin typeface="Calibri"/>
              <a:ea typeface="+mn-lt"/>
              <a:cs typeface="Calibri"/>
            </a:endParaRPr>
          </a:p>
          <a:p>
            <a:pPr marL="914400" lvl="1" indent="-317500">
              <a:spcBef>
                <a:spcPts val="0"/>
              </a:spcBef>
              <a:buClr>
                <a:srgbClr val="1287C3"/>
              </a:buClr>
              <a:buFont typeface="Georgia,Serif"/>
              <a:buChar char="○"/>
            </a:pPr>
            <a:r>
              <a:rPr lang="en" sz="2400">
                <a:latin typeface="Calibri"/>
                <a:cs typeface="Calibri"/>
              </a:rPr>
              <a:t>ELL plans </a:t>
            </a:r>
            <a:endParaRPr lang="en-US" sz="2400">
              <a:latin typeface="Calibri"/>
              <a:cs typeface="Calibri"/>
            </a:endParaRPr>
          </a:p>
          <a:p>
            <a:pPr marL="914400" lvl="1" indent="-317500">
              <a:spcBef>
                <a:spcPts val="0"/>
              </a:spcBef>
              <a:buClr>
                <a:srgbClr val="1287C3"/>
              </a:buClr>
              <a:buFont typeface="Georgia,Serif"/>
              <a:buChar char="○"/>
            </a:pPr>
            <a:r>
              <a:rPr lang="en" sz="2400">
                <a:latin typeface="Calibri"/>
                <a:cs typeface="Calibri"/>
              </a:rPr>
              <a:t>ACCESS test results (if student took it)</a:t>
            </a:r>
            <a:endParaRPr lang="en-US" sz="2400">
              <a:latin typeface="Calibri"/>
              <a:ea typeface="+mn-lt"/>
              <a:cs typeface="Calibri"/>
            </a:endParaRPr>
          </a:p>
          <a:p>
            <a:pPr marL="457200" indent="-3429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Know when your child entered ESOL, their ESOL level, their testing scores</a:t>
            </a:r>
            <a:endParaRPr lang="en-US">
              <a:latin typeface="Calibri"/>
              <a:ea typeface="+mn-lt"/>
              <a:cs typeface="Calibri"/>
            </a:endParaRPr>
          </a:p>
          <a:p>
            <a:pPr marL="457200" indent="-3429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Know your rights (Read the </a:t>
            </a:r>
            <a:r>
              <a:rPr lang="en">
                <a:latin typeface="Calibri"/>
                <a:cs typeface="Calibri"/>
                <a:hlinkClick r:id="rId3"/>
              </a:rPr>
              <a:t>Consent Decree</a:t>
            </a:r>
            <a:r>
              <a:rPr lang="en">
                <a:latin typeface="Calibri"/>
                <a:cs typeface="Calibri"/>
              </a:rPr>
              <a:t>)</a:t>
            </a:r>
          </a:p>
          <a:p>
            <a:pPr marL="457200" indent="-342900">
              <a:spcBef>
                <a:spcPts val="0"/>
              </a:spcBef>
              <a:buClr>
                <a:srgbClr val="1287C3"/>
              </a:buClr>
              <a:buFont typeface="Georgia,Serif"/>
              <a:buChar char="●"/>
            </a:pPr>
            <a:r>
              <a:rPr lang="en">
                <a:latin typeface="Calibri"/>
                <a:cs typeface="Calibri"/>
              </a:rPr>
              <a:t>Maintain lines of communication open with FLVS about your child's progress</a:t>
            </a:r>
          </a:p>
        </p:txBody>
      </p:sp>
      <p:pic>
        <p:nvPicPr>
          <p:cNvPr id="4" name="Picture 4" descr="A picture containing text, computer, electronics&#10;&#10;Description automatically generated">
            <a:extLst>
              <a:ext uri="{FF2B5EF4-FFF2-40B4-BE49-F238E27FC236}">
                <a16:creationId xmlns:a16="http://schemas.microsoft.com/office/drawing/2014/main" id="{2C9728CA-9532-4F46-8A02-3E4015151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907" y="3064407"/>
            <a:ext cx="2717116" cy="165896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588547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DD71C0D0DD846AD53E1A19970180B" ma:contentTypeVersion="4" ma:contentTypeDescription="Create a new document." ma:contentTypeScope="" ma:versionID="e4e2bae6dcb6d1c00646e22343e77afd">
  <xsd:schema xmlns:xsd="http://www.w3.org/2001/XMLSchema" xmlns:xs="http://www.w3.org/2001/XMLSchema" xmlns:p="http://schemas.microsoft.com/office/2006/metadata/properties" xmlns:ns2="34001cd4-b9c7-44ef-925d-a3add88e6e74" xmlns:ns3="75849431-8dc2-4ba8-a4f5-5fab0bc42aa6" targetNamespace="http://schemas.microsoft.com/office/2006/metadata/properties" ma:root="true" ma:fieldsID="d6580633065f52692df7acca97feaf1f" ns2:_="" ns3:_="">
    <xsd:import namespace="34001cd4-b9c7-44ef-925d-a3add88e6e74"/>
    <xsd:import namespace="75849431-8dc2-4ba8-a4f5-5fab0bc42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01cd4-b9c7-44ef-925d-a3add88e6e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49431-8dc2-4ba8-a4f5-5fab0bc42a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07C421-C55D-45CF-B2E6-6CCCBDD59AF3}"/>
</file>

<file path=customXml/itemProps2.xml><?xml version="1.0" encoding="utf-8"?>
<ds:datastoreItem xmlns:ds="http://schemas.openxmlformats.org/officeDocument/2006/customXml" ds:itemID="{BF952A64-85CC-45B7-BAD1-F54ED3685EF6}"/>
</file>

<file path=customXml/itemProps3.xml><?xml version="1.0" encoding="utf-8"?>
<ds:datastoreItem xmlns:ds="http://schemas.openxmlformats.org/officeDocument/2006/customXml" ds:itemID="{02D289FA-125A-4276-A86F-9B6BE28EDC4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938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Consolas</vt:lpstr>
      <vt:lpstr>Corbel</vt:lpstr>
      <vt:lpstr>Courier New</vt:lpstr>
      <vt:lpstr>Georgia,Serif</vt:lpstr>
      <vt:lpstr>Parallax</vt:lpstr>
      <vt:lpstr>Simple Light</vt:lpstr>
      <vt:lpstr>Flex ESOL Parent Welcome Packet</vt:lpstr>
      <vt:lpstr>Flex Paquete de Bienvenida Para Padres de Estudiantes en ESOL</vt:lpstr>
      <vt:lpstr>    Program </vt:lpstr>
      <vt:lpstr>Programa de </vt:lpstr>
      <vt:lpstr>FLVS Flex ESOL Services</vt:lpstr>
      <vt:lpstr>Servicios de ESOL en FLVS a Tiempo Completo</vt:lpstr>
      <vt:lpstr>ESOL Levels Based on ACCESS </vt:lpstr>
      <vt:lpstr>Niveles de ESOL basados en ACCESS </vt:lpstr>
      <vt:lpstr>ESOL Record Keeping</vt:lpstr>
      <vt:lpstr>Documentos de ESOL </vt:lpstr>
      <vt:lpstr>Family's Role</vt:lpstr>
      <vt:lpstr>El Rol o Papel de la Familia</vt:lpstr>
      <vt:lpstr>Teacher's Role</vt:lpstr>
      <vt:lpstr>El Rol o Papel del Maestro</vt:lpstr>
      <vt:lpstr>FLVS ESOL Information</vt:lpstr>
      <vt:lpstr>Informacion de ESOL de FLVS</vt:lpstr>
      <vt:lpstr>ESOL  Resources for Students to Use at Home</vt:lpstr>
      <vt:lpstr>Recursos de ESOL Para Que Los Estudiantes Usen En Casa</vt:lpstr>
      <vt:lpstr>Comments, Concerns, Questions?</vt:lpstr>
      <vt:lpstr>¿Comentarios, Preocupaciones, 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Velez, Rose</cp:lastModifiedBy>
  <cp:revision>66</cp:revision>
  <dcterms:created xsi:type="dcterms:W3CDTF">2022-03-09T22:27:41Z</dcterms:created>
  <dcterms:modified xsi:type="dcterms:W3CDTF">2022-04-07T17:26:59Z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0x0101008DBDD71C0D0DD846AD53E1A19970180B</vt:lpwstr>
  </property>
</Properties>
</file>